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75" r:id="rId6"/>
    <p:sldId id="286" r:id="rId7"/>
    <p:sldId id="280" r:id="rId8"/>
    <p:sldId id="281" r:id="rId9"/>
    <p:sldId id="282" r:id="rId10"/>
    <p:sldId id="284" r:id="rId11"/>
    <p:sldId id="285" r:id="rId12"/>
    <p:sldId id="279" r:id="rId13"/>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1pPr>
    <a:lvl2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2pPr>
    <a:lvl3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3pPr>
    <a:lvl4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4pPr>
    <a:lvl5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5pPr>
    <a:lvl6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6pPr>
    <a:lvl7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7pPr>
    <a:lvl8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8pPr>
    <a:lvl9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 Masson" initials="RM" lastIdx="18" clrIdx="0">
    <p:extLst>
      <p:ext uri="{19B8F6BF-5375-455C-9EA6-DF929625EA0E}">
        <p15:presenceInfo xmlns:p15="http://schemas.microsoft.com/office/powerpoint/2012/main" userId="S::Rod.Masson@cbussuper.com.au::cd4743dc-df2f-4669-8c92-4695205ddfd6" providerId="AD"/>
      </p:ext>
    </p:extLst>
  </p:cmAuthor>
  <p:cmAuthor id="2" name="Robbie Campo" initials="RC" lastIdx="8" clrIdx="1">
    <p:extLst>
      <p:ext uri="{19B8F6BF-5375-455C-9EA6-DF929625EA0E}">
        <p15:presenceInfo xmlns:p15="http://schemas.microsoft.com/office/powerpoint/2012/main" userId="S::Robbie.Campo@cbussuper.com.au::07a0c984-648b-494c-a2e7-f67c59b31477" providerId="AD"/>
      </p:ext>
    </p:extLst>
  </p:cmAuthor>
  <p:cmAuthor id="3" name="Lindsey Burby" initials="LB" lastIdx="2" clrIdx="2">
    <p:extLst>
      <p:ext uri="{19B8F6BF-5375-455C-9EA6-DF929625EA0E}">
        <p15:presenceInfo xmlns:p15="http://schemas.microsoft.com/office/powerpoint/2012/main" userId="S::Lindsey.Burby@cbussuper.com.au::e6bc7795-0ae1-4732-80da-93952974b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5394"/>
    <a:srgbClr val="4C9844"/>
    <a:srgbClr val="545859"/>
    <a:srgbClr val="F7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F6599-1DDD-47C5-9301-4B26580B9A11}" v="3" dt="2021-06-22T00:34:39.43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71093" autoAdjust="0"/>
  </p:normalViewPr>
  <p:slideViewPr>
    <p:cSldViewPr snapToGrid="0">
      <p:cViewPr varScale="1">
        <p:scale>
          <a:sx n="63" d="100"/>
          <a:sy n="63" d="100"/>
        </p:scale>
        <p:origin x="1596"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381000" y="685800"/>
            <a:ext cx="6096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36589209"/>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j-lt"/>
        <a:ea typeface="+mj-ea"/>
        <a:cs typeface="+mj-cs"/>
        <a:sym typeface="Calibri"/>
      </a:defRPr>
    </a:lvl1pPr>
    <a:lvl2pPr indent="85725" defTabSz="171450" latinLnBrk="0">
      <a:lnSpc>
        <a:spcPct val="117999"/>
      </a:lnSpc>
      <a:defRPr sz="825">
        <a:latin typeface="+mj-lt"/>
        <a:ea typeface="+mj-ea"/>
        <a:cs typeface="+mj-cs"/>
        <a:sym typeface="Calibri"/>
      </a:defRPr>
    </a:lvl2pPr>
    <a:lvl3pPr indent="171450" defTabSz="171450" latinLnBrk="0">
      <a:lnSpc>
        <a:spcPct val="117999"/>
      </a:lnSpc>
      <a:defRPr sz="825">
        <a:latin typeface="+mj-lt"/>
        <a:ea typeface="+mj-ea"/>
        <a:cs typeface="+mj-cs"/>
        <a:sym typeface="Calibri"/>
      </a:defRPr>
    </a:lvl3pPr>
    <a:lvl4pPr indent="257175" defTabSz="171450" latinLnBrk="0">
      <a:lnSpc>
        <a:spcPct val="117999"/>
      </a:lnSpc>
      <a:defRPr sz="825">
        <a:latin typeface="+mj-lt"/>
        <a:ea typeface="+mj-ea"/>
        <a:cs typeface="+mj-cs"/>
        <a:sym typeface="Calibri"/>
      </a:defRPr>
    </a:lvl4pPr>
    <a:lvl5pPr indent="342900" defTabSz="171450" latinLnBrk="0">
      <a:lnSpc>
        <a:spcPct val="117999"/>
      </a:lnSpc>
      <a:defRPr sz="825">
        <a:latin typeface="+mj-lt"/>
        <a:ea typeface="+mj-ea"/>
        <a:cs typeface="+mj-cs"/>
        <a:sym typeface="Calibri"/>
      </a:defRPr>
    </a:lvl5pPr>
    <a:lvl6pPr indent="428625" defTabSz="171450" latinLnBrk="0">
      <a:lnSpc>
        <a:spcPct val="117999"/>
      </a:lnSpc>
      <a:defRPr sz="825">
        <a:latin typeface="+mj-lt"/>
        <a:ea typeface="+mj-ea"/>
        <a:cs typeface="+mj-cs"/>
        <a:sym typeface="Calibri"/>
      </a:defRPr>
    </a:lvl6pPr>
    <a:lvl7pPr indent="514350" defTabSz="171450" latinLnBrk="0">
      <a:lnSpc>
        <a:spcPct val="117999"/>
      </a:lnSpc>
      <a:defRPr sz="825">
        <a:latin typeface="+mj-lt"/>
        <a:ea typeface="+mj-ea"/>
        <a:cs typeface="+mj-cs"/>
        <a:sym typeface="Calibri"/>
      </a:defRPr>
    </a:lvl7pPr>
    <a:lvl8pPr indent="600075" defTabSz="171450" latinLnBrk="0">
      <a:lnSpc>
        <a:spcPct val="117999"/>
      </a:lnSpc>
      <a:defRPr sz="825">
        <a:latin typeface="+mj-lt"/>
        <a:ea typeface="+mj-ea"/>
        <a:cs typeface="+mj-cs"/>
        <a:sym typeface="Calibri"/>
      </a:defRPr>
    </a:lvl8pPr>
    <a:lvl9pPr indent="685800" defTabSz="171450" latinLnBrk="0">
      <a:lnSpc>
        <a:spcPct val="117999"/>
      </a:lnSpc>
      <a:defRPr sz="825">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130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and acknowledgement</a:t>
            </a:r>
          </a:p>
          <a:p>
            <a:endParaRPr lang="en-US" dirty="0"/>
          </a:p>
          <a:p>
            <a:r>
              <a:rPr lang="en-US" dirty="0"/>
              <a:t>Welcome the ACCA report and continued guidance and encouragement for &lt;IR&gt;. </a:t>
            </a:r>
          </a:p>
          <a:p>
            <a:endParaRPr lang="en-US" dirty="0"/>
          </a:p>
          <a:p>
            <a:r>
              <a:rPr lang="en-US" dirty="0"/>
              <a:t>Cbus overview including heritage and why that’s important in the context of this discussion from the perspective of: </a:t>
            </a:r>
          </a:p>
          <a:p>
            <a:endParaRPr lang="en-US" dirty="0"/>
          </a:p>
          <a:p>
            <a:pPr marL="228600" indent="-228600">
              <a:buAutoNum type="arabicPeriod"/>
            </a:pPr>
            <a:r>
              <a:rPr lang="en-US" dirty="0"/>
              <a:t>Holding and directing members capital in trust and in their long-term holistic interest</a:t>
            </a:r>
          </a:p>
          <a:p>
            <a:pPr marL="228600" indent="-228600">
              <a:buAutoNum type="arabicPeriod"/>
            </a:pPr>
            <a:r>
              <a:rPr lang="en-US" dirty="0"/>
              <a:t>The close and enduring relationship of stakeholders with their Fund – including the equal representation governance model</a:t>
            </a:r>
          </a:p>
          <a:p>
            <a:pPr marL="0" indent="0">
              <a:buNone/>
            </a:pPr>
            <a:endParaRPr lang="en-US" dirty="0"/>
          </a:p>
          <a:p>
            <a:pPr marL="0" indent="0">
              <a:buNone/>
            </a:pPr>
            <a:r>
              <a:rPr lang="en-US" dirty="0"/>
              <a:t>Our &lt;IR&gt; journey initiated by our desire to role model the type of reporting we wanted to see from the companies we invest in… so our &lt;IR&gt; journey has been as both an adopter and as a consumer of &lt;IRs&gt;</a:t>
            </a:r>
          </a:p>
          <a:p>
            <a:pPr marL="0" indent="0">
              <a:buNone/>
            </a:pPr>
            <a:endParaRPr lang="en-US" dirty="0"/>
          </a:p>
          <a:p>
            <a:pPr marL="0" indent="0">
              <a:buNone/>
            </a:pPr>
            <a:r>
              <a:rPr lang="en-US" dirty="0"/>
              <a:t>The ACCA report and in particular the top ten tips reflect many of our own lessons </a:t>
            </a:r>
          </a:p>
          <a:p>
            <a:pPr marL="0" indent="0">
              <a:buNone/>
            </a:pPr>
            <a:endParaRPr lang="en-US" dirty="0"/>
          </a:p>
          <a:p>
            <a:pPr marL="0" indent="0">
              <a:buNone/>
            </a:pPr>
            <a:r>
              <a:rPr lang="en-US" dirty="0"/>
              <a:t>Will seek to enlarge on these points as we step through the presentation. </a:t>
            </a:r>
          </a:p>
        </p:txBody>
      </p:sp>
    </p:spTree>
    <p:extLst>
      <p:ext uri="{BB962C8B-B14F-4D97-AF65-F5344CB8AC3E}">
        <p14:creationId xmlns:p14="http://schemas.microsoft.com/office/powerpoint/2010/main" val="3004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Our &lt;IR&gt; journey is an exemplar of the value derived from cross functional collaboration. So this graphic might look like a bowl of spaghetti but this only captures the level of ongoing collaboration at the highest level!</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Responsibility for our report is an all of enterprise undertaking – increasingly integrated into organisational strategy.</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We establish a cross functional steering committee each year to guide and assist with the development of the report – senior leaders from each functional area to guide narrative, themes and content.</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Responsibility for stakeholder materiality now rests with our corporate strategy team, as an input to strategy.</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Our external environment scans, stakeholder engagement and material issues, strategy and strategy scorecard are mirrored in our business plan and &lt;IR&gt;. </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Strong buy-in to our &lt;IR&gt; from our Board – who want to see transparent reporting of their strategy and how we create value for the members whose interests they represent. As you can see the board is involved throughout the strategy and reporting processes.</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Strong buy-in from CEO – both past and present – ensuring &lt;IR&gt; is embedded in the organisation. Anecdote re Justin – his intro to Cbus was via our annual report – he was an immediate convert!</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Strong support from our Exec.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ACCA tip: collaborate, from the start and Tone from the Top</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05346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825" dirty="0">
                <a:effectLst/>
                <a:latin typeface="+mj-lt"/>
                <a:ea typeface="+mj-ea"/>
                <a:cs typeface="+mj-cs"/>
                <a:sym typeface="Calibri"/>
              </a:rPr>
              <a:t>Organisationally, we have always been attuned to our stakeholder’s material issues – Board – Management – team.</a:t>
            </a:r>
          </a:p>
          <a:p>
            <a:pPr marL="171450" indent="-171450">
              <a:buFont typeface="Arial" panose="020B0604020202020204" pitchFamily="34" charset="0"/>
              <a:buChar char="•"/>
            </a:pPr>
            <a:r>
              <a:rPr lang="en-AU" sz="825" dirty="0">
                <a:effectLst/>
                <a:latin typeface="+mj-lt"/>
                <a:ea typeface="+mj-ea"/>
                <a:cs typeface="+mj-cs"/>
                <a:sym typeface="Calibri"/>
              </a:rPr>
              <a:t>This stems from our heritage and our governance model as mentioned.</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Materiality remains a key input into strategy development but we build in a continuous loop of engagement throughout execution.</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Adoption of &lt;IR&gt; has allowed us to deepen engagement and further embed strategic agility to respond.</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2 way stakeholder flows have proven invaluable to our business decisions – </a:t>
            </a:r>
            <a:r>
              <a:rPr lang="en-AU" sz="825" dirty="0" err="1">
                <a:effectLst/>
                <a:latin typeface="+mj-lt"/>
                <a:ea typeface="+mj-ea"/>
                <a:cs typeface="+mj-cs"/>
                <a:sym typeface="Calibri"/>
              </a:rPr>
              <a:t>eg.</a:t>
            </a:r>
            <a:r>
              <a:rPr lang="en-AU" sz="825" dirty="0">
                <a:effectLst/>
                <a:latin typeface="+mj-lt"/>
                <a:ea typeface="+mj-ea"/>
                <a:cs typeface="+mj-cs"/>
                <a:sym typeface="Calibri"/>
              </a:rPr>
              <a:t> - Points of difference in maintaining and expanding face-to-face services; responding to changing stakeholder needs during COVID; investing in our members’ industry and creating jobs. Member meetings at conclusion of reporting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ACCA tip: materiality as a management tool</a:t>
            </a:r>
          </a:p>
        </p:txBody>
      </p:sp>
    </p:spTree>
    <p:extLst>
      <p:ext uri="{BB962C8B-B14F-4D97-AF65-F5344CB8AC3E}">
        <p14:creationId xmlns:p14="http://schemas.microsoft.com/office/powerpoint/2010/main" val="279101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Last year we sought to ensure that we strengthen the concise presentation of our long term strategy against key measures and how we had performed.</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As a pension fund, our success is ultimately measured by the quality of outcomes our members achieve in retirement – so must include metrics which are not only measured over a single year, or a 3-5 year period, but which span decades. </a:t>
            </a:r>
          </a:p>
          <a:p>
            <a:pPr marL="171450" indent="-171450">
              <a:buFont typeface="Arial" panose="020B0604020202020204" pitchFamily="34" charset="0"/>
              <a:buChar char="•"/>
            </a:pPr>
            <a:r>
              <a:rPr lang="en-AU" sz="825" dirty="0">
                <a:effectLst/>
                <a:latin typeface="+mj-lt"/>
                <a:ea typeface="+mj-ea"/>
                <a:cs typeface="+mj-cs"/>
                <a:sym typeface="Calibri"/>
              </a:rPr>
              <a:t>So we include longer-term measures as part of our scorecard, for instance Retirement Readiness (which estimates members’ long term outcomes based on how they are currently tracking) and rolling 7 year investment performance. Rolling measures aid comparability of reporting across multiple reporting periods.</a:t>
            </a:r>
          </a:p>
          <a:p>
            <a:pPr marL="0" indent="0">
              <a:buFont typeface="Arial" panose="020B0604020202020204" pitchFamily="34" charset="0"/>
              <a:buNone/>
            </a:pPr>
            <a:endParaRPr lang="en-AU" sz="825" dirty="0">
              <a:effectLst/>
              <a:latin typeface="+mj-lt"/>
              <a:ea typeface="+mj-ea"/>
              <a:cs typeface="+mj-cs"/>
              <a:sym typeface="Calibri"/>
            </a:endParaRP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825" dirty="0">
                <a:effectLst/>
                <a:latin typeface="+mj-lt"/>
                <a:ea typeface="+mj-ea"/>
                <a:cs typeface="+mj-cs"/>
                <a:sym typeface="Calibri"/>
              </a:rPr>
              <a:t>However, our assessment must be bifocal – we operate in an increasingly dynamic and contested environment. We are conscious of the need to appropriately balance long term measures with an assessment of how we have delivered in the short and medium term. This includes reporting in relation to how we manage and mitigate risk, and candid assessments of where our strategy has not been successful, and what we are going about it. This scorecard also directs our readers to the pages where there is more detailed information elsewhere in our report.</a:t>
            </a: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As an investor, we want to deepen our reporting and integration of the impact of the holistic, long-term nature of our investment strategy. </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Beyond the immediate value creation of investment retur</a:t>
            </a:r>
            <a:r>
              <a:rPr lang="en-AU" sz="825" b="1" dirty="0">
                <a:solidFill>
                  <a:srgbClr val="FF0000"/>
                </a:solidFill>
                <a:effectLst/>
                <a:latin typeface="+mj-lt"/>
                <a:ea typeface="+mj-ea"/>
                <a:cs typeface="+mj-cs"/>
                <a:sym typeface="Calibri"/>
              </a:rPr>
              <a:t>n measures, we are looking to report against broader outcomes – and I will say more about that in the next slide. </a:t>
            </a: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Over the last few years we have also sought to create a clearer architecture in terms of our reporting suite. This year we will have limited assurance over our Responsible Investment supplement alongside our &lt;IR&gt; which we believe will lead to further integration of our responsible investment reporting with our core &lt;IR&gt; reporting and organisational strategy.</a:t>
            </a:r>
          </a:p>
          <a:p>
            <a:pPr marL="171450" indent="-171450">
              <a:buFont typeface="Arial" panose="020B0604020202020204" pitchFamily="34" charset="0"/>
              <a:buChar char="•"/>
            </a:pPr>
            <a:endParaRPr lang="en-AU" sz="825" dirty="0">
              <a:effectLst/>
              <a:latin typeface="+mj-lt"/>
              <a:ea typeface="+mj-ea"/>
              <a:cs typeface="+mj-cs"/>
              <a:sym typeface="Calibri"/>
            </a:endParaRPr>
          </a:p>
          <a:p>
            <a:pPr marL="171450" indent="-171450">
              <a:buFont typeface="Arial" panose="020B0604020202020204" pitchFamily="34" charset="0"/>
              <a:buChar char="•"/>
            </a:pPr>
            <a:r>
              <a:rPr lang="en-AU" sz="825" dirty="0">
                <a:effectLst/>
                <a:latin typeface="+mj-lt"/>
                <a:ea typeface="+mj-ea"/>
                <a:cs typeface="+mj-cs"/>
                <a:sym typeface="Calibri"/>
              </a:rPr>
              <a:t>ACCA tip: focus on strategic goals</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447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900" dirty="0">
                <a:effectLst/>
                <a:latin typeface="+mj-lt"/>
                <a:ea typeface="+mj-ea"/>
                <a:cs typeface="+mj-cs"/>
                <a:sym typeface="Calibri"/>
              </a:rPr>
              <a:t>Cbus’ purpose is to maximise our members retirement outcomes.</a:t>
            </a: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endParaRPr lang="en-AU" sz="900" dirty="0">
              <a:effectLst/>
              <a:latin typeface="+mj-lt"/>
              <a:ea typeface="+mj-ea"/>
              <a:cs typeface="+mj-cs"/>
              <a:sym typeface="Calibri"/>
            </a:endParaRP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900" dirty="0">
                <a:effectLst/>
                <a:latin typeface="+mj-lt"/>
                <a:ea typeface="+mj-ea"/>
                <a:cs typeface="+mj-cs"/>
                <a:sym typeface="Calibri"/>
              </a:rPr>
              <a:t>Our business model is premised on several mechanisms for creating value for our members in the context of being an “all profit to members pension fund” in a compulsory defined contribution system:</a:t>
            </a:r>
          </a:p>
          <a:p>
            <a:pPr marL="0" indent="0">
              <a:buFont typeface="Arial" panose="020B0604020202020204" pitchFamily="34" charset="0"/>
              <a:buNone/>
            </a:pPr>
            <a:endParaRPr lang="en-US" sz="900" dirty="0"/>
          </a:p>
          <a:p>
            <a:pPr marL="171450" indent="-171450">
              <a:buFont typeface="Arial" panose="020B0604020202020204" pitchFamily="34" charset="0"/>
              <a:buChar char="•"/>
            </a:pPr>
            <a:r>
              <a:rPr lang="en-AU" sz="900" dirty="0">
                <a:effectLst/>
                <a:latin typeface="+mj-lt"/>
                <a:ea typeface="+mj-ea"/>
                <a:cs typeface="+mj-cs"/>
                <a:sym typeface="Calibri"/>
              </a:rPr>
              <a:t>However, there is no doubt that a very significant – perhaps the most significant - lever of value creation is our investment strategy. </a:t>
            </a:r>
          </a:p>
          <a:p>
            <a:pPr marL="171450" indent="-171450">
              <a:buFont typeface="Arial" panose="020B0604020202020204" pitchFamily="34" charset="0"/>
              <a:buChar char="•"/>
            </a:pPr>
            <a:endParaRPr lang="en-AU" sz="900" dirty="0">
              <a:effectLst/>
              <a:latin typeface="+mj-lt"/>
              <a:ea typeface="+mj-ea"/>
              <a:cs typeface="+mj-cs"/>
              <a:sym typeface="Calibri"/>
            </a:endParaRPr>
          </a:p>
          <a:p>
            <a:pPr marL="171450" indent="-171450">
              <a:buFont typeface="Arial" panose="020B0604020202020204" pitchFamily="34" charset="0"/>
              <a:buChar char="•"/>
            </a:pPr>
            <a:r>
              <a:rPr lang="en-AU" sz="900" dirty="0">
                <a:effectLst/>
                <a:latin typeface="+mj-lt"/>
                <a:ea typeface="+mj-ea"/>
                <a:cs typeface="+mj-cs"/>
                <a:sym typeface="Calibri"/>
              </a:rPr>
              <a:t>Cbus’ investment strategy is premised on being an innovative long term investor, which adopts a total portfolio perspective and in particular integrates ESG considerations in all decision making. We focus on direct investments including in property, infrastructure and listed and unlisted companies. This strategy has seen us increase the number of internally managed portfolios where we can enhance member returns and we now manage around a third of our total funds under management inhouse. This strategy has seen us deliver cumulative savings to members of $240m between 2017-2020 in lower investment management fees. Our investment returns are top quartile across all time periods.</a:t>
            </a:r>
          </a:p>
          <a:p>
            <a:pPr marL="171450" indent="-171450">
              <a:buFont typeface="Arial" panose="020B0604020202020204" pitchFamily="34" charset="0"/>
              <a:buChar char="•"/>
            </a:pPr>
            <a:endParaRPr lang="en-AU" sz="900" dirty="0">
              <a:effectLst/>
              <a:latin typeface="+mj-lt"/>
              <a:ea typeface="+mj-ea"/>
              <a:cs typeface="+mj-cs"/>
              <a:sym typeface="Calibri"/>
            </a:endParaRPr>
          </a:p>
          <a:p>
            <a:pPr marL="171450" indent="-171450">
              <a:buFont typeface="Arial" panose="020B0604020202020204" pitchFamily="34" charset="0"/>
              <a:buChar char="•"/>
            </a:pPr>
            <a:r>
              <a:rPr lang="en-AU" sz="900" dirty="0">
                <a:effectLst/>
                <a:latin typeface="+mj-lt"/>
                <a:ea typeface="+mj-ea"/>
                <a:cs typeface="+mj-cs"/>
                <a:sym typeface="Calibri"/>
              </a:rPr>
              <a:t>The fund has a detailed and long term investment strategy which is developed within the investment team. However, our investment strategy is integrated with our organisation strategy and &lt;IR&gt; is continuing to challenge us to deepen this integration. </a:t>
            </a:r>
          </a:p>
          <a:p>
            <a:pPr marL="171450" indent="-171450">
              <a:buFont typeface="Arial" panose="020B0604020202020204" pitchFamily="34" charset="0"/>
              <a:buChar char="•"/>
            </a:pPr>
            <a:endParaRPr lang="en-AU" sz="900" dirty="0">
              <a:effectLst/>
              <a:latin typeface="+mj-lt"/>
              <a:ea typeface="+mj-ea"/>
              <a:cs typeface="+mj-cs"/>
              <a:sym typeface="Calibri"/>
            </a:endParaRPr>
          </a:p>
          <a:p>
            <a:pPr marL="171450" indent="-171450">
              <a:buFont typeface="Arial" panose="020B0604020202020204" pitchFamily="34" charset="0"/>
              <a:buChar char="•"/>
            </a:pPr>
            <a:r>
              <a:rPr lang="en-AU" sz="900" dirty="0">
                <a:effectLst/>
                <a:latin typeface="+mj-lt"/>
                <a:ea typeface="+mj-ea"/>
                <a:cs typeface="+mj-cs"/>
                <a:sym typeface="Calibri"/>
              </a:rPr>
              <a:t>As a pension fund, with long-term strategic objectives, it is challenging to define and measure all the elements of value creation, and particularly the broader outcomes of our investment activities.</a:t>
            </a:r>
          </a:p>
          <a:p>
            <a:pPr marL="171450" indent="-171450">
              <a:buFont typeface="Arial" panose="020B0604020202020204" pitchFamily="34" charset="0"/>
              <a:buChar char="•"/>
            </a:pPr>
            <a:endParaRPr lang="en-AU" sz="900" dirty="0">
              <a:effectLst/>
              <a:latin typeface="+mj-lt"/>
              <a:ea typeface="+mj-ea"/>
              <a:cs typeface="+mj-cs"/>
              <a:sym typeface="Calibri"/>
            </a:endParaRPr>
          </a:p>
          <a:p>
            <a:pPr marL="171450" indent="-171450">
              <a:buFont typeface="Arial" panose="020B0604020202020204" pitchFamily="34" charset="0"/>
              <a:buChar char="•"/>
            </a:pPr>
            <a:r>
              <a:rPr lang="en-AU" sz="900" dirty="0">
                <a:effectLst/>
                <a:latin typeface="+mj-lt"/>
                <a:ea typeface="+mj-ea"/>
                <a:cs typeface="+mj-cs"/>
                <a:sym typeface="Calibri"/>
              </a:rPr>
              <a:t>Our business model differs from a for profit or manufacturing business model to the degree that its not capitals in and dividends/widgets out. Our financial statements only tell part of the story in terms of our value creation.</a:t>
            </a:r>
          </a:p>
          <a:p>
            <a:pPr marL="0" indent="0">
              <a:buFont typeface="Arial" panose="020B0604020202020204" pitchFamily="34" charset="0"/>
              <a:buNone/>
            </a:pPr>
            <a:endParaRPr lang="en-AU" sz="900" dirty="0">
              <a:effectLst/>
              <a:latin typeface="+mj-lt"/>
              <a:ea typeface="+mj-ea"/>
              <a:cs typeface="+mj-cs"/>
              <a:sym typeface="Calibri"/>
            </a:endParaRPr>
          </a:p>
          <a:p>
            <a:pPr marL="171450" indent="-171450">
              <a:buFont typeface="Arial" panose="020B0604020202020204" pitchFamily="34" charset="0"/>
              <a:buChar char="•"/>
            </a:pPr>
            <a:r>
              <a:rPr lang="en-AU" sz="900" dirty="0">
                <a:effectLst/>
                <a:latin typeface="+mj-lt"/>
                <a:ea typeface="+mj-ea"/>
                <a:cs typeface="+mj-cs"/>
                <a:sym typeface="Calibri"/>
              </a:rPr>
              <a:t>&lt;IR&gt; principles accommodate this uniqueness. </a:t>
            </a:r>
          </a:p>
          <a:p>
            <a:pPr marL="171450" indent="-171450">
              <a:buFont typeface="Arial" panose="020B0604020202020204" pitchFamily="34" charset="0"/>
              <a:buChar char="•"/>
            </a:pPr>
            <a:endParaRPr lang="en-AU" sz="900" b="0" dirty="0">
              <a:effectLst/>
              <a:latin typeface="+mj-lt"/>
              <a:ea typeface="+mj-ea"/>
              <a:cs typeface="+mj-cs"/>
              <a:sym typeface="Calibri"/>
            </a:endParaRP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900" b="0" dirty="0">
                <a:solidFill>
                  <a:srgbClr val="FF0000"/>
                </a:solidFill>
                <a:effectLst/>
                <a:highlight>
                  <a:srgbClr val="FFFF00"/>
                </a:highlight>
                <a:latin typeface="+mj-lt"/>
                <a:ea typeface="+mj-ea"/>
                <a:cs typeface="+mj-cs"/>
                <a:sym typeface="Calibri"/>
              </a:rPr>
              <a:t>In terms of outcomes, as a long term investor we have always been able to quantify the financial benefits of our investment activity.</a:t>
            </a: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900" b="0" dirty="0">
                <a:solidFill>
                  <a:srgbClr val="FF0000"/>
                </a:solidFill>
                <a:effectLst/>
                <a:highlight>
                  <a:srgbClr val="FFFF00"/>
                </a:highlight>
                <a:latin typeface="+mj-lt"/>
                <a:ea typeface="+mj-ea"/>
                <a:cs typeface="+mj-cs"/>
                <a:sym typeface="Calibri"/>
              </a:rPr>
              <a:t>As I mentioned above, Cbus has also integrated a strong ESG focus into our investment decision making – we have a strong conviction that deeply understanding and managing non financial risks enables us to generate superior financial returns. </a:t>
            </a:r>
            <a:r>
              <a:rPr lang="en-AU" sz="900" b="1" dirty="0">
                <a:solidFill>
                  <a:srgbClr val="FF0000"/>
                </a:solidFill>
                <a:effectLst/>
                <a:highlight>
                  <a:srgbClr val="FFFF00"/>
                </a:highlight>
                <a:latin typeface="+mj-lt"/>
                <a:ea typeface="+mj-ea"/>
                <a:cs typeface="+mj-cs"/>
                <a:sym typeface="Calibri"/>
              </a:rPr>
              <a:t>For instance, </a:t>
            </a:r>
            <a:r>
              <a:rPr lang="en-AU" sz="900" b="1" dirty="0">
                <a:effectLst/>
                <a:highlight>
                  <a:srgbClr val="FFFF00"/>
                </a:highlight>
                <a:latin typeface="+mj-lt"/>
                <a:ea typeface="+mj-ea"/>
                <a:cs typeface="+mj-cs"/>
                <a:sym typeface="Calibri"/>
              </a:rPr>
              <a:t>Cbus’ global equities team due diligence considers how a company is managing the ‘non’ financials given that only 20% of a S&amp;P company’s value explained by physical and financial assets, down from 83% in 1975</a:t>
            </a:r>
          </a:p>
          <a:p>
            <a:pPr marL="171450" marR="0" lvl="0" indent="-171450" defTabSz="171450" eaLnBrk="1" fontAlgn="auto" latinLnBrk="0" hangingPunct="1">
              <a:lnSpc>
                <a:spcPct val="117999"/>
              </a:lnSpc>
              <a:spcBef>
                <a:spcPts val="0"/>
              </a:spcBef>
              <a:spcAft>
                <a:spcPts val="0"/>
              </a:spcAft>
              <a:buClrTx/>
              <a:buSzTx/>
              <a:buFont typeface="Arial" panose="020B0604020202020204" pitchFamily="34" charset="0"/>
              <a:buChar char="•"/>
              <a:tabLst/>
              <a:defRPr/>
            </a:pPr>
            <a:r>
              <a:rPr lang="en-AU" sz="900" dirty="0">
                <a:solidFill>
                  <a:srgbClr val="FF0000"/>
                </a:solidFill>
                <a:highlight>
                  <a:srgbClr val="FFFF00"/>
                </a:highlight>
              </a:rPr>
              <a:t>However there is still more work to be done on connecting the strategy to some of the capitals and reflecting the impact of our investment strategy. We have ambition to be able to better quantify broader investment outcomes </a:t>
            </a:r>
            <a:r>
              <a:rPr lang="en-AU" sz="900" b="1" dirty="0">
                <a:solidFill>
                  <a:srgbClr val="FF0000"/>
                </a:solidFill>
                <a:highlight>
                  <a:srgbClr val="FFFF00"/>
                </a:highlight>
              </a:rPr>
              <a:t>such as </a:t>
            </a:r>
            <a:r>
              <a:rPr lang="en-AU" sz="900" b="1" dirty="0">
                <a:solidFill>
                  <a:srgbClr val="FF0000"/>
                </a:solidFill>
                <a:effectLst/>
                <a:highlight>
                  <a:srgbClr val="FFFF00"/>
                </a:highlight>
                <a:latin typeface="+mj-lt"/>
                <a:ea typeface="+mj-ea"/>
                <a:cs typeface="+mj-cs"/>
                <a:sym typeface="Calibri"/>
              </a:rPr>
              <a:t>jobs created, investment in property which also indirectly supports our members and employers through contributing to a thriving building and construction industry and importantly, reporting on carbon emission reductions in the mid and longer term in line with our 2050 net zero target. In other words, how we create value through our contribution more broadly to the world in which our members live, work and retire into</a:t>
            </a:r>
            <a:r>
              <a:rPr lang="en-AU" sz="900" b="0" dirty="0">
                <a:solidFill>
                  <a:srgbClr val="FF0000"/>
                </a:solidFill>
                <a:effectLst/>
                <a:highlight>
                  <a:srgbClr val="FFFF00"/>
                </a:highlight>
                <a:latin typeface="+mj-lt"/>
                <a:ea typeface="+mj-ea"/>
                <a:cs typeface="+mj-cs"/>
                <a:sym typeface="Calibri"/>
              </a:rPr>
              <a:t>. </a:t>
            </a:r>
          </a:p>
          <a:p>
            <a:pPr marL="171450" indent="-171450">
              <a:buFont typeface="Arial" panose="020B0604020202020204" pitchFamily="34" charset="0"/>
              <a:buChar char="•"/>
            </a:pPr>
            <a:r>
              <a:rPr lang="en-AU" sz="900" dirty="0">
                <a:effectLst/>
                <a:latin typeface="+mj-lt"/>
                <a:ea typeface="+mj-ea"/>
                <a:cs typeface="+mj-cs"/>
                <a:sym typeface="Calibri"/>
              </a:rPr>
              <a:t>Our engagement with the capitals in articulating value creation is maturing. The &lt;IR&gt; process, and in particular the merger with SASB, will further deepen a focus on holistic value measurement and metrics. As an investor a multi-capital approach discussed in the ACCA report, and a globally harmonised framework for reporting will greatly aid comparability of information for investors.</a:t>
            </a:r>
          </a:p>
          <a:p>
            <a:pPr marL="0" indent="0">
              <a:buFont typeface="Arial" panose="020B0604020202020204" pitchFamily="34" charset="0"/>
              <a:buNone/>
            </a:pPr>
            <a:endParaRPr lang="en-AU" sz="900" dirty="0">
              <a:effectLst/>
              <a:latin typeface="+mj-lt"/>
              <a:ea typeface="+mj-ea"/>
              <a:cs typeface="+mj-cs"/>
              <a:sym typeface="Calibri"/>
            </a:endParaRPr>
          </a:p>
          <a:p>
            <a:pPr marL="171450" indent="-171450">
              <a:buFont typeface="Arial" panose="020B0604020202020204" pitchFamily="34" charset="0"/>
              <a:buChar char="•"/>
            </a:pPr>
            <a:r>
              <a:rPr lang="en-AU" sz="900" dirty="0">
                <a:effectLst/>
                <a:latin typeface="+mj-lt"/>
                <a:ea typeface="+mj-ea"/>
                <a:cs typeface="+mj-cs"/>
                <a:sym typeface="Calibri"/>
              </a:rPr>
              <a:t>And, as an investor, we want those we invest in to take up the &lt;IR&gt; framework and take the challenge of open, holistic, integrated reporting. This is critical for us in meeting our objectives for our stakeholders in ensuring the investing we do on their behalf is being done sustainably over the long-term. While it is important that our members achieve strong investment returns we are conscious that our decisions will also impact the society, economy and environment they will retire into.</a:t>
            </a:r>
          </a:p>
          <a:p>
            <a:pPr marL="171450" indent="-171450">
              <a:buFont typeface="Arial" panose="020B0604020202020204" pitchFamily="34" charset="0"/>
              <a:buChar char="•"/>
            </a:pPr>
            <a:endParaRPr lang="en-AU" sz="900" dirty="0">
              <a:effectLst/>
              <a:latin typeface="+mj-lt"/>
              <a:ea typeface="+mj-ea"/>
              <a:cs typeface="+mj-cs"/>
              <a:sym typeface="Calibri"/>
            </a:endParaRPr>
          </a:p>
        </p:txBody>
      </p:sp>
    </p:spTree>
    <p:extLst>
      <p:ext uri="{BB962C8B-B14F-4D97-AF65-F5344CB8AC3E}">
        <p14:creationId xmlns:p14="http://schemas.microsoft.com/office/powerpoint/2010/main" val="130652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900" dirty="0">
                <a:effectLst/>
                <a:latin typeface="+mj-lt"/>
                <a:ea typeface="+mj-ea"/>
                <a:cs typeface="+mj-cs"/>
                <a:sym typeface="Calibri"/>
              </a:rPr>
              <a:t>Thought it would be useful to end with noting our reflections, as an investor, on the reporting elements which we find valuable, facilitated by &lt;IR&gt;.</a:t>
            </a:r>
          </a:p>
          <a:p>
            <a:pPr marL="171450" indent="-171450">
              <a:buFont typeface="Arial" panose="020B0604020202020204" pitchFamily="34" charset="0"/>
              <a:buChar char="•"/>
            </a:pPr>
            <a:endParaRPr lang="en-AU" sz="900" dirty="0">
              <a:effectLst/>
              <a:latin typeface="+mj-lt"/>
              <a:ea typeface="+mj-ea"/>
              <a:cs typeface="+mj-cs"/>
              <a:sym typeface="Calibri"/>
            </a:endParaRPr>
          </a:p>
          <a:p>
            <a:r>
              <a:rPr lang="en-AU" sz="825" dirty="0">
                <a:effectLst/>
                <a:latin typeface="+mj-lt"/>
                <a:ea typeface="+mj-ea"/>
                <a:cs typeface="+mj-cs"/>
                <a:sym typeface="Calibri"/>
              </a:rPr>
              <a:t> We strongly advocate and favour companies which utilise &lt;IR&gt; because:</a:t>
            </a:r>
          </a:p>
          <a:p>
            <a:endParaRPr lang="en-AU" sz="825" dirty="0">
              <a:effectLst/>
              <a:latin typeface="+mj-lt"/>
              <a:ea typeface="+mj-ea"/>
              <a:cs typeface="+mj-cs"/>
              <a:sym typeface="Calibri"/>
            </a:endParaRPr>
          </a:p>
          <a:p>
            <a:pPr marL="0" marR="0" lvl="0" indent="0" defTabSz="171450" eaLnBrk="1" fontAlgn="auto" latinLnBrk="0" hangingPunct="1">
              <a:lnSpc>
                <a:spcPct val="117999"/>
              </a:lnSpc>
              <a:spcBef>
                <a:spcPts val="0"/>
              </a:spcBef>
              <a:spcAft>
                <a:spcPts val="0"/>
              </a:spcAft>
              <a:buClrTx/>
              <a:buSzTx/>
              <a:buFont typeface="Wingdings" panose="05000000000000000000" pitchFamily="2" charset="2"/>
              <a:buChar char="ü"/>
              <a:tabLst/>
              <a:defRPr/>
            </a:pPr>
            <a:r>
              <a:rPr lang="en-AU" sz="900" dirty="0"/>
              <a:t>&lt;IR&gt; is both backward as well as forward looking, </a:t>
            </a:r>
            <a:r>
              <a:rPr lang="en-AU" sz="900" dirty="0">
                <a:solidFill>
                  <a:srgbClr val="FF0000"/>
                </a:solidFill>
              </a:rPr>
              <a:t>with a strong focus on forward looking information and measures. However we still like to see as much relevant history as possible – ensuring investors can build a detailed understanding of the business, where it has come from, and where it is headed</a:t>
            </a:r>
          </a:p>
          <a:p>
            <a:pPr lvl="0">
              <a:buFont typeface="Wingdings" panose="05000000000000000000" pitchFamily="2" charset="2"/>
              <a:buChar char="ü"/>
            </a:pPr>
            <a:endParaRPr lang="en-AU" sz="900" dirty="0"/>
          </a:p>
          <a:p>
            <a:pPr lvl="0">
              <a:buFont typeface="Wingdings" panose="05000000000000000000" pitchFamily="2" charset="2"/>
              <a:buChar char="ü"/>
            </a:pPr>
            <a:r>
              <a:rPr lang="en-AU" sz="900" dirty="0"/>
              <a:t>Reporting on materiality - the key matters which may affect the organisation’s ability to create value</a:t>
            </a:r>
          </a:p>
          <a:p>
            <a:pPr lvl="0">
              <a:buFont typeface="Wingdings" panose="05000000000000000000" pitchFamily="2" charset="2"/>
              <a:buNone/>
            </a:pPr>
            <a:endParaRPr lang="en-AU" sz="900" dirty="0"/>
          </a:p>
          <a:p>
            <a:pPr marL="0" marR="0" lvl="0" indent="0" defTabSz="171450" eaLnBrk="1" fontAlgn="auto" latinLnBrk="0" hangingPunct="1">
              <a:lnSpc>
                <a:spcPct val="117999"/>
              </a:lnSpc>
              <a:spcBef>
                <a:spcPts val="0"/>
              </a:spcBef>
              <a:spcAft>
                <a:spcPts val="0"/>
              </a:spcAft>
              <a:buClrTx/>
              <a:buSzTx/>
              <a:buFont typeface="Wingdings" panose="05000000000000000000" pitchFamily="2" charset="2"/>
              <a:buChar char="ü"/>
              <a:tabLst/>
              <a:defRPr/>
            </a:pPr>
            <a:r>
              <a:rPr lang="en-AU" sz="900" dirty="0">
                <a:solidFill>
                  <a:srgbClr val="FF0000"/>
                </a:solidFill>
              </a:rPr>
              <a:t>Clear focus on key strategic objectives, rather than reporting on too many measures (including those that may be much less material) </a:t>
            </a:r>
          </a:p>
          <a:p>
            <a:pPr marL="0" marR="0" lvl="0" indent="0" defTabSz="171450" eaLnBrk="1" fontAlgn="auto" latinLnBrk="0" hangingPunct="1">
              <a:lnSpc>
                <a:spcPct val="117999"/>
              </a:lnSpc>
              <a:spcBef>
                <a:spcPts val="0"/>
              </a:spcBef>
              <a:spcAft>
                <a:spcPts val="0"/>
              </a:spcAft>
              <a:buClrTx/>
              <a:buSzTx/>
              <a:buFont typeface="Wingdings" panose="05000000000000000000" pitchFamily="2" charset="2"/>
              <a:buChar char="ü"/>
              <a:tabLst/>
              <a:defRPr/>
            </a:pPr>
            <a:r>
              <a:rPr lang="en-AU" sz="900" dirty="0">
                <a:solidFill>
                  <a:srgbClr val="FF0000"/>
                </a:solidFill>
              </a:rPr>
              <a:t>Clear explanations on why the reported metrics have been chosen, including the methodology used to derive the metrics, and how they align with the medium and long-term ambitions of the company</a:t>
            </a:r>
          </a:p>
          <a:p>
            <a:pPr lvl="0">
              <a:buFont typeface="Wingdings" panose="05000000000000000000" pitchFamily="2" charset="2"/>
              <a:buChar char="ü"/>
            </a:pPr>
            <a:endParaRPr lang="en-AU" sz="900" dirty="0">
              <a:solidFill>
                <a:srgbClr val="FF0000"/>
              </a:solidFill>
            </a:endParaRPr>
          </a:p>
          <a:p>
            <a:pPr>
              <a:buFont typeface="Wingdings" panose="05000000000000000000" pitchFamily="2" charset="2"/>
              <a:buChar char="ü"/>
            </a:pPr>
            <a:r>
              <a:rPr lang="en-AU" sz="900" dirty="0">
                <a:solidFill>
                  <a:srgbClr val="FF0000"/>
                </a:solidFill>
              </a:rPr>
              <a:t>Consistency and comparability should be a key objective, to ensure investors can make like-for-like comparisons across regions and sectors.  Information should also be relevant, concise and timely</a:t>
            </a:r>
          </a:p>
          <a:p>
            <a:pPr>
              <a:buFont typeface="Wingdings" panose="05000000000000000000" pitchFamily="2" charset="2"/>
              <a:buChar char="ü"/>
            </a:pPr>
            <a:r>
              <a:rPr lang="en-AU" sz="900" dirty="0"/>
              <a:t>Holistic reporting including alignment to frameworks be it SASB, TCFD, GRI, etc – which aids comparability. However an &lt;IR&gt; s</a:t>
            </a:r>
            <a:r>
              <a:rPr lang="en-AU" sz="900" dirty="0">
                <a:solidFill>
                  <a:srgbClr val="FF0000"/>
                </a:solidFill>
              </a:rPr>
              <a:t>hould not be confused with a sustainability report</a:t>
            </a:r>
            <a:endParaRPr lang="en-AU" sz="900" dirty="0"/>
          </a:p>
          <a:p>
            <a:pPr lvl="0">
              <a:buFont typeface="Wingdings" panose="05000000000000000000" pitchFamily="2" charset="2"/>
              <a:buChar char="ü"/>
            </a:pPr>
            <a:r>
              <a:rPr lang="en-AU" sz="900" dirty="0"/>
              <a:t>A clear picture of the capital inputs be it financial, human, natural etc</a:t>
            </a:r>
          </a:p>
          <a:p>
            <a:pPr lvl="0">
              <a:buFont typeface="Wingdings" panose="05000000000000000000" pitchFamily="2" charset="2"/>
              <a:buChar char="ü"/>
            </a:pPr>
            <a:r>
              <a:rPr lang="en-AU" sz="900" dirty="0"/>
              <a:t>Integrated into the company’s governance, management, planning and incentive structures </a:t>
            </a:r>
          </a:p>
          <a:p>
            <a:pPr lvl="0">
              <a:buFont typeface="Wingdings" panose="05000000000000000000" pitchFamily="2" charset="2"/>
              <a:buChar char="ü"/>
            </a:pPr>
            <a:endParaRPr lang="en-AU" sz="900" dirty="0"/>
          </a:p>
          <a:p>
            <a:pPr lvl="0">
              <a:buFont typeface="Wingdings" panose="05000000000000000000" pitchFamily="2" charset="2"/>
              <a:buChar char="ü"/>
            </a:pPr>
            <a:r>
              <a:rPr lang="en-AU" sz="900" dirty="0"/>
              <a:t>Evolving approach to consideration of macro impacts, impact on society and markets, perspectives of financial capital providers, human capital providers – the multi capital approach discussed in the ACCA paper</a:t>
            </a:r>
          </a:p>
          <a:p>
            <a:endParaRPr lang="en-AU" sz="825" dirty="0">
              <a:effectLst/>
              <a:latin typeface="+mj-lt"/>
              <a:ea typeface="+mj-ea"/>
              <a:cs typeface="+mj-cs"/>
              <a:sym typeface="Calibri"/>
            </a:endParaRPr>
          </a:p>
        </p:txBody>
      </p:sp>
    </p:spTree>
    <p:extLst>
      <p:ext uri="{BB962C8B-B14F-4D97-AF65-F5344CB8AC3E}">
        <p14:creationId xmlns:p14="http://schemas.microsoft.com/office/powerpoint/2010/main" val="3884214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Main Title &amp; Subtitle Centred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Title Text"/>
          <p:cNvSpPr txBox="1">
            <a:spLocks noGrp="1"/>
          </p:cNvSpPr>
          <p:nvPr>
            <p:ph type="title"/>
          </p:nvPr>
        </p:nvSpPr>
        <p:spPr>
          <a:xfrm>
            <a:off x="896386" y="1712603"/>
            <a:ext cx="4679318" cy="805533"/>
          </a:xfrm>
          <a:prstGeom prst="rect">
            <a:avLst/>
          </a:prstGeom>
        </p:spPr>
        <p:txBody>
          <a:bodyPr anchor="t"/>
          <a:lstStyle>
            <a:lvl1pPr>
              <a:defRPr sz="2250">
                <a:solidFill>
                  <a:schemeClr val="tx2"/>
                </a:solidFill>
              </a:defRPr>
            </a:lvl1pPr>
          </a:lstStyle>
          <a:p>
            <a:r>
              <a:rPr dirty="0"/>
              <a:t>Title Text</a:t>
            </a:r>
          </a:p>
        </p:txBody>
      </p:sp>
      <p:sp>
        <p:nvSpPr>
          <p:cNvPr id="24" name="Body Level One…"/>
          <p:cNvSpPr txBox="1">
            <a:spLocks noGrp="1"/>
          </p:cNvSpPr>
          <p:nvPr>
            <p:ph type="body" sz="half" idx="1"/>
          </p:nvPr>
        </p:nvSpPr>
        <p:spPr>
          <a:xfrm>
            <a:off x="895245" y="2424937"/>
            <a:ext cx="4681600" cy="2284073"/>
          </a:xfrm>
          <a:prstGeom prst="rect">
            <a:avLst/>
          </a:prstGeom>
        </p:spPr>
        <p:txBody>
          <a:bodyPr>
            <a:normAutofit/>
          </a:bodyPr>
          <a:lstStyle>
            <a:lvl1pPr marL="0" indent="0">
              <a:spcBef>
                <a:spcPts val="0"/>
              </a:spcBef>
              <a:buClrTx/>
              <a:buSzTx/>
              <a:buNone/>
              <a:defRPr sz="1600">
                <a:solidFill>
                  <a:schemeClr val="tx1"/>
                </a:solidFill>
              </a:defRPr>
            </a:lvl1pPr>
            <a:lvl2pPr marL="0" indent="0">
              <a:spcBef>
                <a:spcPts val="0"/>
              </a:spcBef>
              <a:buClrTx/>
              <a:buSzTx/>
              <a:buNone/>
              <a:defRPr sz="1600">
                <a:solidFill>
                  <a:schemeClr val="tx1"/>
                </a:solidFill>
              </a:defRPr>
            </a:lvl2pPr>
            <a:lvl3pPr marL="0" indent="0">
              <a:spcBef>
                <a:spcPts val="0"/>
              </a:spcBef>
              <a:buClrTx/>
              <a:buSzTx/>
              <a:buNone/>
              <a:defRPr sz="1600">
                <a:solidFill>
                  <a:schemeClr val="tx1"/>
                </a:solidFill>
              </a:defRPr>
            </a:lvl3pPr>
            <a:lvl4pPr marL="0" indent="0">
              <a:spcBef>
                <a:spcPts val="0"/>
              </a:spcBef>
              <a:buClrTx/>
              <a:buSzTx/>
              <a:buNone/>
              <a:defRPr sz="1600">
                <a:solidFill>
                  <a:schemeClr val="tx1"/>
                </a:solidFill>
              </a:defRPr>
            </a:lvl4pPr>
            <a:lvl5pPr marL="0" indent="0">
              <a:spcBef>
                <a:spcPts val="0"/>
              </a:spcBef>
              <a:buClrTx/>
              <a:buSzTx/>
              <a:buNone/>
              <a:defRPr sz="1600">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5" name="Slide Number"/>
          <p:cNvSpPr txBox="1">
            <a:spLocks noGrp="1"/>
          </p:cNvSpPr>
          <p:nvPr>
            <p:ph type="sldNum" sz="quarter" idx="2"/>
          </p:nvPr>
        </p:nvSpPr>
        <p:spPr>
          <a:xfrm>
            <a:off x="8737247" y="4905375"/>
            <a:ext cx="237245" cy="241092"/>
          </a:xfrm>
          <a:prstGeom prst="rect">
            <a:avLst/>
          </a:prstGeom>
        </p:spPr>
        <p:txBody>
          <a:bodyPr/>
          <a:lstStyle/>
          <a:p>
            <a:fld id="{86CB4B4D-7CA3-9044-876B-883B54F8677D}" type="slidenum">
              <a:t>‹#›</a:t>
            </a:fld>
            <a:endParaRPr/>
          </a:p>
        </p:txBody>
      </p:sp>
      <p:pic>
        <p:nvPicPr>
          <p:cNvPr id="5" name="_CBUS_ISA_Tagline_NEW.png" descr="_CBUS_ISA_Tagline_NEW.png">
            <a:extLst>
              <a:ext uri="{FF2B5EF4-FFF2-40B4-BE49-F238E27FC236}">
                <a16:creationId xmlns:a16="http://schemas.microsoft.com/office/drawing/2014/main" id="{3D07150A-E514-420A-8626-938EE4647A6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1286" y="456015"/>
            <a:ext cx="1804758" cy="1046047"/>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x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633413" y="0"/>
            <a:ext cx="6674644" cy="857250"/>
          </a:xfrm>
          <a:prstGeom prst="rect">
            <a:avLst/>
          </a:prstGeom>
        </p:spPr>
        <p:txBody>
          <a:bodyPr/>
          <a:lstStyle>
            <a:lvl1pPr>
              <a:defRPr>
                <a:solidFill>
                  <a:schemeClr val="bg1"/>
                </a:solidFill>
              </a:defRPr>
            </a:lvl1pPr>
          </a:lstStyle>
          <a:p>
            <a:r>
              <a:rPr dirty="0"/>
              <a:t>Title Text</a:t>
            </a:r>
          </a:p>
        </p:txBody>
      </p:sp>
      <p:sp>
        <p:nvSpPr>
          <p:cNvPr id="75" name="Body Level One…"/>
          <p:cNvSpPr txBox="1">
            <a:spLocks noGrp="1"/>
          </p:cNvSpPr>
          <p:nvPr>
            <p:ph type="body" idx="1"/>
          </p:nvPr>
        </p:nvSpPr>
        <p:spPr>
          <a:prstGeom prst="rect">
            <a:avLst/>
          </a:prstGeom>
        </p:spPr>
        <p:txBody>
          <a:bodyPr/>
          <a:lstStyle>
            <a:lvl1pPr>
              <a:defRPr>
                <a:solidFill>
                  <a:schemeClr val="tx1"/>
                </a:solidFill>
              </a:defRPr>
            </a:lvl1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 Txt - Photo">
    <p:bg>
      <p:bgPr>
        <a:solidFill>
          <a:schemeClr val="bg1"/>
        </a:solidFill>
        <a:effectLst/>
      </p:bgPr>
    </p:bg>
    <p:spTree>
      <p:nvGrpSpPr>
        <p:cNvPr id="1" name=""/>
        <p:cNvGrpSpPr/>
        <p:nvPr/>
      </p:nvGrpSpPr>
      <p:grpSpPr>
        <a:xfrm>
          <a:off x="0" y="0"/>
          <a:ext cx="0" cy="0"/>
          <a:chOff x="0" y="0"/>
          <a:chExt cx="0" cy="0"/>
        </a:xfrm>
      </p:grpSpPr>
      <p:sp>
        <p:nvSpPr>
          <p:cNvPr id="107" name="Rectangle"/>
          <p:cNvSpPr/>
          <p:nvPr/>
        </p:nvSpPr>
        <p:spPr>
          <a:xfrm>
            <a:off x="-21432" y="-9525"/>
            <a:ext cx="7453090" cy="876300"/>
          </a:xfrm>
          <a:prstGeom prst="rect">
            <a:avLst/>
          </a:prstGeom>
          <a:solidFill>
            <a:srgbClr val="84BD00"/>
          </a:solidFill>
          <a:ln w="12700">
            <a:miter lim="400000"/>
          </a:ln>
        </p:spPr>
        <p:txBody>
          <a:bodyPr lIns="0" tIns="0" rIns="0" bIns="0" anchor="ctr"/>
          <a:lstStyle/>
          <a:p>
            <a:pPr>
              <a:defRPr sz="3200">
                <a:solidFill>
                  <a:srgbClr val="FFFFFF"/>
                </a:solidFill>
              </a:defRPr>
            </a:pPr>
            <a:endParaRPr sz="1200"/>
          </a:p>
        </p:txBody>
      </p:sp>
      <p:pic>
        <p:nvPicPr>
          <p:cNvPr id="108" name="620265.jpg" descr="62026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297386" y="859837"/>
            <a:ext cx="3607188" cy="4092563"/>
          </a:xfrm>
          <a:prstGeom prst="rect">
            <a:avLst/>
          </a:prstGeom>
          <a:ln w="12700">
            <a:miter lim="400000"/>
          </a:ln>
        </p:spPr>
      </p:pic>
      <p:sp>
        <p:nvSpPr>
          <p:cNvPr id="109" name="Title Text"/>
          <p:cNvSpPr txBox="1">
            <a:spLocks noGrp="1"/>
          </p:cNvSpPr>
          <p:nvPr>
            <p:ph type="title"/>
          </p:nvPr>
        </p:nvSpPr>
        <p:spPr>
          <a:xfrm>
            <a:off x="633413" y="77338"/>
            <a:ext cx="6610350" cy="702575"/>
          </a:xfrm>
          <a:prstGeom prst="rect">
            <a:avLst/>
          </a:prstGeom>
        </p:spPr>
        <p:txBody>
          <a:bodyPr/>
          <a:lstStyle>
            <a:lvl1pPr>
              <a:defRPr>
                <a:solidFill>
                  <a:schemeClr val="bg1"/>
                </a:solidFill>
              </a:defRPr>
            </a:lvl1pPr>
          </a:lstStyle>
          <a:p>
            <a:r>
              <a:rPr dirty="0"/>
              <a:t>Title Text</a:t>
            </a:r>
          </a:p>
        </p:txBody>
      </p:sp>
      <p:sp>
        <p:nvSpPr>
          <p:cNvPr id="112" name="Slide Number"/>
          <p:cNvSpPr txBox="1">
            <a:spLocks noGrp="1"/>
          </p:cNvSpPr>
          <p:nvPr>
            <p:ph type="sldNum" sz="quarter" idx="2"/>
          </p:nvPr>
        </p:nvSpPr>
        <p:spPr>
          <a:xfrm>
            <a:off x="107597" y="4905375"/>
            <a:ext cx="237245" cy="241092"/>
          </a:xfrm>
          <a:prstGeom prst="rect">
            <a:avLst/>
          </a:prstGeom>
        </p:spPr>
        <p:txBody>
          <a:bodyPr/>
          <a:lstStyle/>
          <a:p>
            <a:fld id="{86CB4B4D-7CA3-9044-876B-883B54F8677D}" type="slidenum">
              <a:t>‹#›</a:t>
            </a:fld>
            <a:endParaRPr/>
          </a:p>
        </p:txBody>
      </p:sp>
      <p:pic>
        <p:nvPicPr>
          <p:cNvPr id="7" name="_CBUS_ISA_Tagline_NEW.png" descr="_CBUS_ISA_Tagline_NEW.png">
            <a:extLst>
              <a:ext uri="{FF2B5EF4-FFF2-40B4-BE49-F238E27FC236}">
                <a16:creationId xmlns:a16="http://schemas.microsoft.com/office/drawing/2014/main" id="{6EB4FAEE-1134-40C6-A987-2DD352030C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10384" y="77338"/>
            <a:ext cx="1212161" cy="702575"/>
          </a:xfrm>
          <a:prstGeom prst="rect">
            <a:avLst/>
          </a:prstGeom>
          <a:ln w="12700">
            <a:miter lim="400000"/>
          </a:ln>
        </p:spPr>
      </p:pic>
      <p:sp>
        <p:nvSpPr>
          <p:cNvPr id="8" name="Body Level One…">
            <a:extLst>
              <a:ext uri="{FF2B5EF4-FFF2-40B4-BE49-F238E27FC236}">
                <a16:creationId xmlns:a16="http://schemas.microsoft.com/office/drawing/2014/main" id="{8A10179A-0F9D-47A1-8EA7-501F12CC29C1}"/>
              </a:ext>
            </a:extLst>
          </p:cNvPr>
          <p:cNvSpPr txBox="1">
            <a:spLocks noGrp="1"/>
          </p:cNvSpPr>
          <p:nvPr>
            <p:ph type="body" idx="1"/>
          </p:nvPr>
        </p:nvSpPr>
        <p:spPr>
          <a:xfrm>
            <a:off x="633413" y="1181100"/>
            <a:ext cx="4252096" cy="34861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nd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2ADFF6-2CC9-4421-ACA2-974F33F1716F}"/>
              </a:ext>
            </a:extLst>
          </p:cNvPr>
          <p:cNvSpPr/>
          <p:nvPr userDrawn="1"/>
        </p:nvSpPr>
        <p:spPr>
          <a:xfrm>
            <a:off x="964407" y="1147498"/>
            <a:ext cx="3032522" cy="346249"/>
          </a:xfrm>
          <a:prstGeom prst="rect">
            <a:avLst/>
          </a:prstGeom>
          <a:solidFill>
            <a:srgbClr val="F7F8F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AU" sz="2250" b="1" i="0" u="none" strike="noStrike" cap="none" spc="0" normalizeH="0" baseline="0">
              <a:ln>
                <a:noFill/>
              </a:ln>
              <a:solidFill>
                <a:srgbClr val="000000"/>
              </a:solidFill>
              <a:effectLst/>
              <a:uFillTx/>
              <a:latin typeface="+mj-lt"/>
              <a:ea typeface="+mj-ea"/>
              <a:cs typeface="+mj-cs"/>
              <a:sym typeface="Calibri"/>
            </a:endParaRPr>
          </a:p>
        </p:txBody>
      </p:sp>
      <p:sp>
        <p:nvSpPr>
          <p:cNvPr id="119" name="Title Text"/>
          <p:cNvSpPr txBox="1">
            <a:spLocks noGrp="1"/>
          </p:cNvSpPr>
          <p:nvPr>
            <p:ph type="title"/>
          </p:nvPr>
        </p:nvSpPr>
        <p:spPr>
          <a:xfrm>
            <a:off x="329200" y="2398402"/>
            <a:ext cx="4330157" cy="805533"/>
          </a:xfrm>
          <a:prstGeom prst="rect">
            <a:avLst/>
          </a:prstGeom>
        </p:spPr>
        <p:txBody>
          <a:bodyPr anchor="t"/>
          <a:lstStyle>
            <a:lvl1pPr algn="ctr">
              <a:defRPr sz="2250">
                <a:solidFill>
                  <a:schemeClr val="tx2"/>
                </a:solidFill>
              </a:defRPr>
            </a:lvl1pPr>
          </a:lstStyle>
          <a:p>
            <a:r>
              <a:rPr dirty="0"/>
              <a:t>Title Text</a:t>
            </a:r>
          </a:p>
        </p:txBody>
      </p:sp>
      <p:sp>
        <p:nvSpPr>
          <p:cNvPr id="120" name="Body Level One…"/>
          <p:cNvSpPr txBox="1">
            <a:spLocks noGrp="1"/>
          </p:cNvSpPr>
          <p:nvPr>
            <p:ph type="body" sz="quarter" idx="1"/>
          </p:nvPr>
        </p:nvSpPr>
        <p:spPr>
          <a:xfrm>
            <a:off x="415857" y="3238501"/>
            <a:ext cx="4156844" cy="1516373"/>
          </a:xfrm>
          <a:prstGeom prst="rect">
            <a:avLst/>
          </a:prstGeom>
        </p:spPr>
        <p:txBody>
          <a:bodyPr/>
          <a:lstStyle>
            <a:lvl1pPr marL="0" indent="0" algn="ctr">
              <a:spcBef>
                <a:spcPts val="0"/>
              </a:spcBef>
              <a:buClrTx/>
              <a:buSzTx/>
              <a:buNone/>
              <a:defRPr sz="1575">
                <a:solidFill>
                  <a:schemeClr val="tx1"/>
                </a:solidFill>
              </a:defRPr>
            </a:lvl1pPr>
            <a:lvl2pPr marL="0" indent="0" algn="ctr">
              <a:spcBef>
                <a:spcPts val="0"/>
              </a:spcBef>
              <a:buClrTx/>
              <a:buSzTx/>
              <a:buNone/>
              <a:defRPr sz="1575">
                <a:solidFill>
                  <a:schemeClr val="tx1"/>
                </a:solidFill>
              </a:defRPr>
            </a:lvl2pPr>
            <a:lvl3pPr marL="0" indent="0" algn="ctr">
              <a:spcBef>
                <a:spcPts val="0"/>
              </a:spcBef>
              <a:buClrTx/>
              <a:buSzTx/>
              <a:buNone/>
              <a:defRPr sz="1575">
                <a:solidFill>
                  <a:schemeClr val="tx1"/>
                </a:solidFill>
              </a:defRPr>
            </a:lvl3pPr>
            <a:lvl4pPr marL="0" indent="0" algn="ctr">
              <a:spcBef>
                <a:spcPts val="0"/>
              </a:spcBef>
              <a:buClrTx/>
              <a:buSzTx/>
              <a:buNone/>
              <a:defRPr sz="1575">
                <a:solidFill>
                  <a:schemeClr val="tx1"/>
                </a:solidFill>
              </a:defRPr>
            </a:lvl4pPr>
            <a:lvl5pPr marL="0" indent="0" algn="ctr">
              <a:spcBef>
                <a:spcPts val="0"/>
              </a:spcBef>
              <a:buClrTx/>
              <a:buSzTx/>
              <a:buNone/>
              <a:defRPr sz="1575">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1" name="Slide Number"/>
          <p:cNvSpPr txBox="1">
            <a:spLocks noGrp="1"/>
          </p:cNvSpPr>
          <p:nvPr>
            <p:ph type="sldNum" sz="quarter" idx="2"/>
          </p:nvPr>
        </p:nvSpPr>
        <p:spPr>
          <a:xfrm>
            <a:off x="8737247" y="4905375"/>
            <a:ext cx="237245" cy="241092"/>
          </a:xfrm>
          <a:prstGeom prst="rect">
            <a:avLst/>
          </a:prstGeom>
        </p:spPr>
        <p:txBody>
          <a:bodyPr/>
          <a:lstStyle/>
          <a:p>
            <a:fld id="{86CB4B4D-7CA3-9044-876B-883B54F8677D}" type="slidenum">
              <a:t>‹#›</a:t>
            </a:fld>
            <a:endParaRPr/>
          </a:p>
        </p:txBody>
      </p:sp>
      <p:pic>
        <p:nvPicPr>
          <p:cNvPr id="5" name="_CBUS_ISA_Tagline_NEW.png" descr="_CBUS_ISA_Tagline_NEW.png">
            <a:extLst>
              <a:ext uri="{FF2B5EF4-FFF2-40B4-BE49-F238E27FC236}">
                <a16:creationId xmlns:a16="http://schemas.microsoft.com/office/drawing/2014/main" id="{7476C031-9DFC-4117-9FD5-502B5476E1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8400" y="562436"/>
            <a:ext cx="2616220" cy="1516373"/>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Alternate Title &amp; Subtitle Centre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1977473" y="3150878"/>
            <a:ext cx="5267970" cy="805533"/>
          </a:xfrm>
          <a:prstGeom prst="rect">
            <a:avLst/>
          </a:prstGeom>
        </p:spPr>
        <p:txBody>
          <a:bodyPr anchor="t"/>
          <a:lstStyle>
            <a:lvl1pPr>
              <a:defRPr sz="2250">
                <a:solidFill>
                  <a:srgbClr val="84BD00"/>
                </a:solidFill>
              </a:defRPr>
            </a:lvl1pPr>
          </a:lstStyle>
          <a:p>
            <a:r>
              <a:t>Title Text</a:t>
            </a:r>
          </a:p>
        </p:txBody>
      </p:sp>
      <p:sp>
        <p:nvSpPr>
          <p:cNvPr id="136" name="Body Level One…"/>
          <p:cNvSpPr txBox="1">
            <a:spLocks noGrp="1"/>
          </p:cNvSpPr>
          <p:nvPr>
            <p:ph type="body" sz="quarter" idx="1"/>
          </p:nvPr>
        </p:nvSpPr>
        <p:spPr>
          <a:xfrm>
            <a:off x="2109149" y="3709157"/>
            <a:ext cx="5184529" cy="753617"/>
          </a:xfrm>
          <a:prstGeom prst="rect">
            <a:avLst/>
          </a:prstGeom>
        </p:spPr>
        <p:txBody>
          <a:bodyPr/>
          <a:lstStyle>
            <a:lvl1pPr marL="0" indent="0" algn="ctr">
              <a:spcBef>
                <a:spcPts val="0"/>
              </a:spcBef>
              <a:buClrTx/>
              <a:buSzTx/>
              <a:buNone/>
              <a:defRPr sz="1575">
                <a:solidFill>
                  <a:srgbClr val="545859"/>
                </a:solidFill>
              </a:defRPr>
            </a:lvl1pPr>
            <a:lvl2pPr marL="0" indent="0" algn="ctr">
              <a:spcBef>
                <a:spcPts val="0"/>
              </a:spcBef>
              <a:buClrTx/>
              <a:buSzTx/>
              <a:buNone/>
              <a:defRPr sz="1575">
                <a:solidFill>
                  <a:srgbClr val="545859"/>
                </a:solidFill>
              </a:defRPr>
            </a:lvl2pPr>
            <a:lvl3pPr marL="0" indent="0" algn="ctr">
              <a:spcBef>
                <a:spcPts val="0"/>
              </a:spcBef>
              <a:buClrTx/>
              <a:buSzTx/>
              <a:buNone/>
              <a:defRPr sz="1575">
                <a:solidFill>
                  <a:srgbClr val="545859"/>
                </a:solidFill>
              </a:defRPr>
            </a:lvl3pPr>
            <a:lvl4pPr marL="0" indent="0" algn="ctr">
              <a:spcBef>
                <a:spcPts val="0"/>
              </a:spcBef>
              <a:buClrTx/>
              <a:buSzTx/>
              <a:buNone/>
              <a:defRPr sz="1575">
                <a:solidFill>
                  <a:srgbClr val="545859"/>
                </a:solidFill>
              </a:defRPr>
            </a:lvl4pPr>
            <a:lvl5pPr marL="0" indent="0" algn="ctr">
              <a:spcBef>
                <a:spcPts val="0"/>
              </a:spcBef>
              <a:buClrTx/>
              <a:buSzTx/>
              <a:buNone/>
              <a:defRPr sz="1575">
                <a:solidFill>
                  <a:srgbClr val="545859"/>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7" name="Slide Number"/>
          <p:cNvSpPr txBox="1">
            <a:spLocks noGrp="1"/>
          </p:cNvSpPr>
          <p:nvPr>
            <p:ph type="sldNum" sz="quarter" idx="2"/>
          </p:nvPr>
        </p:nvSpPr>
        <p:spPr>
          <a:xfrm>
            <a:off x="8737247" y="4905375"/>
            <a:ext cx="237245" cy="241092"/>
          </a:xfrm>
          <a:prstGeom prst="rect">
            <a:avLst/>
          </a:prstGeom>
        </p:spPr>
        <p:txBody>
          <a:bodyPr/>
          <a:lstStyle/>
          <a:p>
            <a:fld id="{86CB4B4D-7CA3-9044-876B-883B54F8677D}" type="slidenum">
              <a:t>‹#›</a:t>
            </a:fld>
            <a:endParaRPr/>
          </a:p>
        </p:txBody>
      </p:sp>
      <p:grpSp>
        <p:nvGrpSpPr>
          <p:cNvPr id="8" name="Group 7">
            <a:extLst>
              <a:ext uri="{FF2B5EF4-FFF2-40B4-BE49-F238E27FC236}">
                <a16:creationId xmlns:a16="http://schemas.microsoft.com/office/drawing/2014/main" id="{DD25FE06-99AE-4995-8942-4DDC4A75F582}"/>
              </a:ext>
            </a:extLst>
          </p:cNvPr>
          <p:cNvGrpSpPr/>
          <p:nvPr userDrawn="1"/>
        </p:nvGrpSpPr>
        <p:grpSpPr>
          <a:xfrm>
            <a:off x="396000" y="3945600"/>
            <a:ext cx="1656000" cy="972000"/>
            <a:chOff x="396000" y="3945600"/>
            <a:chExt cx="1656000" cy="972000"/>
          </a:xfrm>
        </p:grpSpPr>
        <p:sp>
          <p:nvSpPr>
            <p:cNvPr id="9" name="Rectangle 8">
              <a:extLst>
                <a:ext uri="{FF2B5EF4-FFF2-40B4-BE49-F238E27FC236}">
                  <a16:creationId xmlns:a16="http://schemas.microsoft.com/office/drawing/2014/main" id="{793A319B-F9FA-459C-9277-9EDC33C6B437}"/>
                </a:ext>
              </a:extLst>
            </p:cNvPr>
            <p:cNvSpPr>
              <a:spLocks/>
            </p:cNvSpPr>
            <p:nvPr userDrawn="1"/>
          </p:nvSpPr>
          <p:spPr>
            <a:xfrm>
              <a:off x="396000" y="3945600"/>
              <a:ext cx="1656000" cy="97200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619125" rtl="0" fontAlgn="auto" latinLnBrk="0" hangingPunct="0">
                <a:lnSpc>
                  <a:spcPct val="100000"/>
                </a:lnSpc>
                <a:spcBef>
                  <a:spcPts val="0"/>
                </a:spcBef>
                <a:spcAft>
                  <a:spcPts val="0"/>
                </a:spcAft>
                <a:buClrTx/>
                <a:buSzTx/>
                <a:buFontTx/>
                <a:buNone/>
                <a:tabLst/>
              </a:pPr>
              <a:endParaRPr kumimoji="0" lang="en-AU" sz="2250" b="1" i="0" u="none" strike="noStrike" cap="none" spc="0" normalizeH="0" baseline="0">
                <a:ln>
                  <a:noFill/>
                </a:ln>
                <a:solidFill>
                  <a:srgbClr val="000000"/>
                </a:solidFill>
                <a:effectLst/>
                <a:uFillTx/>
                <a:latin typeface="+mj-lt"/>
                <a:ea typeface="+mj-ea"/>
                <a:cs typeface="+mj-cs"/>
                <a:sym typeface="Calibri"/>
              </a:endParaRPr>
            </a:p>
          </p:txBody>
        </p:sp>
        <p:pic>
          <p:nvPicPr>
            <p:cNvPr id="10" name="_CBUS_ISA_Tagline_NEW.png" descr="_CBUS_ISA_Tagline_NEW.png">
              <a:extLst>
                <a:ext uri="{FF2B5EF4-FFF2-40B4-BE49-F238E27FC236}">
                  <a16:creationId xmlns:a16="http://schemas.microsoft.com/office/drawing/2014/main" id="{68ABCCE6-D9A7-4999-923C-05E6795FEE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1187" y="4008004"/>
              <a:ext cx="1414139" cy="819642"/>
            </a:xfrm>
            <a:prstGeom prst="rect">
              <a:avLst/>
            </a:prstGeom>
            <a:ln w="12700">
              <a:miter lim="400000"/>
            </a:ln>
          </p:spPr>
        </p:pic>
      </p:gr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p:cNvSpPr/>
          <p:nvPr/>
        </p:nvSpPr>
        <p:spPr>
          <a:xfrm>
            <a:off x="-21432" y="-9525"/>
            <a:ext cx="7535467" cy="876300"/>
          </a:xfrm>
          <a:prstGeom prst="rect">
            <a:avLst/>
          </a:prstGeom>
          <a:solidFill>
            <a:srgbClr val="84BD00"/>
          </a:solidFill>
          <a:ln w="12700">
            <a:miter lim="400000"/>
          </a:ln>
        </p:spPr>
        <p:txBody>
          <a:bodyPr lIns="0" tIns="0" rIns="0" bIns="0" anchor="ctr"/>
          <a:lstStyle/>
          <a:p>
            <a:pPr>
              <a:defRPr sz="3200">
                <a:solidFill>
                  <a:srgbClr val="FFFFFF"/>
                </a:solidFill>
              </a:defRPr>
            </a:pPr>
            <a:endParaRPr sz="1200"/>
          </a:p>
        </p:txBody>
      </p:sp>
      <p:pic>
        <p:nvPicPr>
          <p:cNvPr id="4" name="_CBUS_ISA_Tagline_NEW.png" descr="_CBUS_ISA_Tagline_NEW.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0384" y="77338"/>
            <a:ext cx="1212161" cy="702575"/>
          </a:xfrm>
          <a:prstGeom prst="rect">
            <a:avLst/>
          </a:prstGeom>
          <a:ln w="12700">
            <a:miter lim="400000"/>
          </a:ln>
        </p:spPr>
      </p:pic>
      <p:sp>
        <p:nvSpPr>
          <p:cNvPr id="5" name="Title Text"/>
          <p:cNvSpPr txBox="1">
            <a:spLocks noGrp="1"/>
          </p:cNvSpPr>
          <p:nvPr>
            <p:ph type="title"/>
          </p:nvPr>
        </p:nvSpPr>
        <p:spPr>
          <a:xfrm>
            <a:off x="633413" y="0"/>
            <a:ext cx="6755793"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6"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98072" y="4905375"/>
            <a:ext cx="237245" cy="241092"/>
          </a:xfrm>
          <a:prstGeom prst="rect">
            <a:avLst/>
          </a:prstGeom>
          <a:ln w="12700">
            <a:miter lim="400000"/>
          </a:ln>
        </p:spPr>
        <p:txBody>
          <a:bodyPr wrap="none" lIns="50800" tIns="50800" rIns="50800" bIns="50800">
            <a:spAutoFit/>
          </a:bodyPr>
          <a:lstStyle>
            <a:lvl1pPr>
              <a:defRPr sz="900" b="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 id="2147483661" r:id="rId5"/>
  </p:sldLayoutIdLst>
  <p:transition spd="med"/>
  <p:txStyles>
    <p:titleStyle>
      <a:lvl1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chemeClr val="bg1"/>
          </a:solidFill>
          <a:uFillTx/>
          <a:latin typeface="+mj-lt"/>
          <a:ea typeface="+mj-ea"/>
          <a:cs typeface="+mj-cs"/>
          <a:sym typeface="Calibri"/>
        </a:defRPr>
      </a:lvl1pPr>
      <a:lvl2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2pPr>
      <a:lvl3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3pPr>
      <a:lvl4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4pPr>
      <a:lvl5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5pPr>
      <a:lvl6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6pPr>
      <a:lvl7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7pPr>
      <a:lvl8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8pPr>
      <a:lvl9pPr marL="0" marR="0" indent="0" algn="l" defTabSz="309563" rtl="0" latinLnBrk="0">
        <a:lnSpc>
          <a:spcPct val="100000"/>
        </a:lnSpc>
        <a:spcBef>
          <a:spcPts val="0"/>
        </a:spcBef>
        <a:spcAft>
          <a:spcPts val="0"/>
        </a:spcAft>
        <a:buClrTx/>
        <a:buSzTx/>
        <a:buFontTx/>
        <a:buNone/>
        <a:tabLst/>
        <a:defRPr sz="2100" b="1" i="0" u="none" strike="noStrike" cap="none" spc="0" baseline="0">
          <a:ln>
            <a:noFill/>
          </a:ln>
          <a:solidFill>
            <a:srgbClr val="000000"/>
          </a:solidFill>
          <a:uFillTx/>
          <a:latin typeface="+mj-lt"/>
          <a:ea typeface="+mj-ea"/>
          <a:cs typeface="+mj-cs"/>
          <a:sym typeface="Calibri"/>
        </a:defRPr>
      </a:lvl9pPr>
    </p:titleStyle>
    <p:bodyStyle>
      <a:lvl1pPr marL="2381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1pPr>
      <a:lvl2pPr marL="476250"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2pPr>
      <a:lvl3pPr marL="714375"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3pPr>
      <a:lvl4pPr marL="952500"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4pPr>
      <a:lvl5pPr marL="11906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5pPr>
      <a:lvl6pPr marL="141043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6pPr>
      <a:lvl7pPr marL="164855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7pPr>
      <a:lvl8pPr marL="188668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8pPr>
      <a:lvl9pPr marL="212480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Employee presentation…"/>
          <p:cNvSpPr txBox="1">
            <a:spLocks noGrp="1"/>
          </p:cNvSpPr>
          <p:nvPr>
            <p:ph type="title"/>
          </p:nvPr>
        </p:nvSpPr>
        <p:spPr>
          <a:xfrm>
            <a:off x="421601" y="1766217"/>
            <a:ext cx="4061637" cy="1151154"/>
          </a:xfrm>
          <a:prstGeom prst="rect">
            <a:avLst/>
          </a:prstGeom>
        </p:spPr>
        <p:txBody>
          <a:bodyPr>
            <a:normAutofit/>
          </a:bodyPr>
          <a:lstStyle/>
          <a:p>
            <a:pPr algn="ctr"/>
            <a:r>
              <a:rPr lang="en-AU" dirty="0">
                <a:solidFill>
                  <a:srgbClr val="4C9844"/>
                </a:solidFill>
              </a:rPr>
              <a:t>Integrating organisational </a:t>
            </a:r>
            <a:br>
              <a:rPr lang="en-AU" dirty="0">
                <a:solidFill>
                  <a:srgbClr val="4C9844"/>
                </a:solidFill>
              </a:rPr>
            </a:br>
            <a:r>
              <a:rPr lang="en-AU" dirty="0">
                <a:solidFill>
                  <a:srgbClr val="4C9844"/>
                </a:solidFill>
              </a:rPr>
              <a:t>thinking, strategy and reporting </a:t>
            </a:r>
            <a:endParaRPr dirty="0">
              <a:solidFill>
                <a:srgbClr val="4C9844"/>
              </a:solidFill>
            </a:endParaRPr>
          </a:p>
        </p:txBody>
      </p:sp>
      <p:sp>
        <p:nvSpPr>
          <p:cNvPr id="177" name="Sub-heading, date/place etc here"/>
          <p:cNvSpPr txBox="1">
            <a:spLocks noGrp="1"/>
          </p:cNvSpPr>
          <p:nvPr>
            <p:ph type="body" sz="half" idx="1"/>
          </p:nvPr>
        </p:nvSpPr>
        <p:spPr>
          <a:xfrm>
            <a:off x="419621" y="2571750"/>
            <a:ext cx="4063617" cy="1421179"/>
          </a:xfrm>
          <a:prstGeom prst="rect">
            <a:avLst/>
          </a:prstGeom>
        </p:spPr>
        <p:txBody>
          <a:bodyPr>
            <a:normAutofit lnSpcReduction="10000"/>
          </a:bodyPr>
          <a:lstStyle/>
          <a:p>
            <a:pPr algn="ctr"/>
            <a:r>
              <a:rPr lang="en-AU" b="1" dirty="0"/>
              <a:t>Cbus case study</a:t>
            </a:r>
          </a:p>
          <a:p>
            <a:pPr algn="ctr"/>
            <a:r>
              <a:rPr lang="en-AU" b="1" dirty="0"/>
              <a:t>ACCA &amp; &lt;IR&gt; Business Network webinar</a:t>
            </a:r>
          </a:p>
          <a:p>
            <a:pPr algn="ctr"/>
            <a:r>
              <a:rPr lang="en-AU" b="1" dirty="0"/>
              <a:t>23 June 2021</a:t>
            </a:r>
          </a:p>
          <a:p>
            <a:pPr algn="ctr"/>
            <a:endParaRPr lang="en-AU" dirty="0"/>
          </a:p>
          <a:p>
            <a:pPr algn="ctr"/>
            <a:r>
              <a:rPr lang="en-AU" b="1" dirty="0"/>
              <a:t>Robbie Campo, Group Executive – Brand Engagement Advocacy &amp; Product</a:t>
            </a:r>
            <a:endParaRPr b="1"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18B895D-E3FE-4827-93CA-DE64767F65EF}"/>
              </a:ext>
            </a:extLst>
          </p:cNvPr>
          <p:cNvSpPr>
            <a:spLocks noGrp="1"/>
          </p:cNvSpPr>
          <p:nvPr>
            <p:ph type="body" idx="1"/>
          </p:nvPr>
        </p:nvSpPr>
        <p:spPr/>
        <p:txBody>
          <a:bodyPr/>
          <a:lstStyle/>
          <a:p>
            <a:pPr marL="0" indent="0" algn="ctr">
              <a:buNone/>
            </a:pPr>
            <a:endParaRPr lang="en-AU" dirty="0"/>
          </a:p>
          <a:p>
            <a:pPr marL="0" indent="0" algn="ctr">
              <a:buNone/>
            </a:pPr>
            <a:r>
              <a:rPr lang="en-AU" dirty="0"/>
              <a:t>Cbus' Trustee is United Super Pty Ltd ABN 46 006 261 623, AFSL 233792 Cbus ABN 75 493 363 262. This information is about Cbus It does not take your specific needs or circumstances into consideration, so you should look at your own financial position, objectives and requirements and seek financial advice before making any financial decisions. For more information visit www.cbussuper.com.au.</a:t>
            </a:r>
          </a:p>
          <a:p>
            <a:endParaRPr lang="en-AU" dirty="0"/>
          </a:p>
        </p:txBody>
      </p:sp>
      <p:sp>
        <p:nvSpPr>
          <p:cNvPr id="21" name="Employee: Basic blank text slide Title here">
            <a:extLst>
              <a:ext uri="{FF2B5EF4-FFF2-40B4-BE49-F238E27FC236}">
                <a16:creationId xmlns:a16="http://schemas.microsoft.com/office/drawing/2014/main" id="{73D4D22F-3F43-443B-8645-5E5949FE7E8D}"/>
              </a:ext>
            </a:extLst>
          </p:cNvPr>
          <p:cNvSpPr txBox="1">
            <a:spLocks noGrp="1"/>
          </p:cNvSpPr>
          <p:nvPr>
            <p:ph type="title"/>
          </p:nvPr>
        </p:nvSpPr>
        <p:spPr>
          <a:xfrm>
            <a:off x="633413" y="0"/>
            <a:ext cx="6674644" cy="857250"/>
          </a:xfrm>
          <a:prstGeom prst="rect">
            <a:avLst/>
          </a:prstGeom>
        </p:spPr>
        <p:txBody>
          <a:bodyPr/>
          <a:lstStyle/>
          <a:p>
            <a:r>
              <a:rPr lang="en-AU" dirty="0">
                <a:solidFill>
                  <a:schemeClr val="bg1"/>
                </a:solidFill>
              </a:rPr>
              <a:t>Disclaimer </a:t>
            </a:r>
            <a:endParaRPr dirty="0">
              <a:solidFill>
                <a:schemeClr val="bg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1CBEF6-0BDD-9844-A5B4-FB197AC8EFE2}"/>
              </a:ext>
            </a:extLst>
          </p:cNvPr>
          <p:cNvSpPr/>
          <p:nvPr/>
        </p:nvSpPr>
        <p:spPr>
          <a:xfrm>
            <a:off x="3312345" y="3019443"/>
            <a:ext cx="2537270" cy="1438347"/>
          </a:xfrm>
          <a:prstGeom prst="rect">
            <a:avLst/>
          </a:prstGeom>
          <a:solidFill>
            <a:srgbClr val="4C984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solidFill>
                  <a:schemeClr val="bg2">
                    <a:lumMod val="95000"/>
                  </a:schemeClr>
                </a:solidFill>
              </a:ln>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1160D415-AA87-1340-9BAB-E385ABDD6F5E}"/>
              </a:ext>
            </a:extLst>
          </p:cNvPr>
          <p:cNvSpPr/>
          <p:nvPr/>
        </p:nvSpPr>
        <p:spPr>
          <a:xfrm>
            <a:off x="512950" y="3019443"/>
            <a:ext cx="2537270" cy="1438347"/>
          </a:xfrm>
          <a:prstGeom prst="rect">
            <a:avLst/>
          </a:prstGeom>
          <a:solidFill>
            <a:srgbClr val="84BD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solidFill>
                  <a:schemeClr val="bg2">
                    <a:lumMod val="95000"/>
                  </a:schemeClr>
                </a:solid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7EB3EB86-E131-AF4B-B945-6266C8598BDB}"/>
              </a:ext>
            </a:extLst>
          </p:cNvPr>
          <p:cNvSpPr/>
          <p:nvPr/>
        </p:nvSpPr>
        <p:spPr>
          <a:xfrm>
            <a:off x="6093779" y="3019443"/>
            <a:ext cx="2537270" cy="1438347"/>
          </a:xfrm>
          <a:prstGeom prst="rect">
            <a:avLst/>
          </a:prstGeom>
          <a:solidFill>
            <a:srgbClr val="0053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solidFill>
                  <a:schemeClr val="bg2">
                    <a:lumMod val="95000"/>
                  </a:schemeClr>
                </a:solidFill>
              </a:ln>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5A3C3E84-1345-AC47-BB1C-E3B3EBEFBC63}"/>
              </a:ext>
            </a:extLst>
          </p:cNvPr>
          <p:cNvSpPr/>
          <p:nvPr/>
        </p:nvSpPr>
        <p:spPr>
          <a:xfrm>
            <a:off x="4702565" y="1327912"/>
            <a:ext cx="3934359" cy="1438347"/>
          </a:xfrm>
          <a:prstGeom prst="rect">
            <a:avLst/>
          </a:prstGeom>
          <a:solidFill>
            <a:schemeClr val="accent4">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solidFill>
                  <a:schemeClr val="bg2">
                    <a:lumMod val="95000"/>
                  </a:schemeClr>
                </a:solid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38E8652C-6C32-0E45-9489-592837408329}"/>
              </a:ext>
            </a:extLst>
          </p:cNvPr>
          <p:cNvSpPr/>
          <p:nvPr/>
        </p:nvSpPr>
        <p:spPr>
          <a:xfrm>
            <a:off x="512950" y="1327912"/>
            <a:ext cx="3934359" cy="1438347"/>
          </a:xfrm>
          <a:prstGeom prst="rect">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a:ln>
                <a:solidFill>
                  <a:schemeClr val="bg2">
                    <a:lumMod val="95000"/>
                  </a:schemeClr>
                </a:solidFill>
              </a:ln>
              <a:solidFill>
                <a:srgbClr val="000000"/>
              </a:solidFill>
              <a:effectLst/>
              <a:uFillTx/>
              <a:latin typeface="+mj-lt"/>
              <a:ea typeface="+mj-ea"/>
              <a:cs typeface="+mj-cs"/>
              <a:sym typeface="Calibri"/>
            </a:endParaRPr>
          </a:p>
        </p:txBody>
      </p:sp>
      <p:sp>
        <p:nvSpPr>
          <p:cNvPr id="257" name="Employee: Basic blank text slide Title here"/>
          <p:cNvSpPr txBox="1">
            <a:spLocks noGrp="1"/>
          </p:cNvSpPr>
          <p:nvPr>
            <p:ph type="title"/>
          </p:nvPr>
        </p:nvSpPr>
        <p:spPr>
          <a:prstGeom prst="rect">
            <a:avLst/>
          </a:prstGeom>
        </p:spPr>
        <p:txBody>
          <a:bodyPr/>
          <a:lstStyle/>
          <a:p>
            <a:r>
              <a:rPr lang="en-AU" dirty="0"/>
              <a:t>&lt;Integrated Reporting&gt; a natural fit for Cbus</a:t>
            </a:r>
            <a:endParaRPr dirty="0">
              <a:solidFill>
                <a:schemeClr val="bg1"/>
              </a:solidFill>
            </a:endParaRPr>
          </a:p>
        </p:txBody>
      </p:sp>
      <p:sp>
        <p:nvSpPr>
          <p:cNvPr id="258" name="Body copy - lots of information can be placed here to fill the whole width of this slide format.…"/>
          <p:cNvSpPr txBox="1">
            <a:spLocks noGrp="1"/>
          </p:cNvSpPr>
          <p:nvPr>
            <p:ph type="body" idx="1"/>
          </p:nvPr>
        </p:nvSpPr>
        <p:spPr>
          <a:xfrm>
            <a:off x="4696692" y="1547844"/>
            <a:ext cx="3934357" cy="1108500"/>
          </a:xfrm>
          <a:prstGeom prst="rect">
            <a:avLst/>
          </a:prstGeom>
        </p:spPr>
        <p:txBody>
          <a:bodyPr>
            <a:normAutofit/>
          </a:bodyPr>
          <a:lstStyle/>
          <a:p>
            <a:pPr marL="0" indent="0" algn="ctr">
              <a:buNone/>
            </a:pPr>
            <a:r>
              <a:rPr lang="en-AU" sz="2800" b="1" dirty="0">
                <a:solidFill>
                  <a:schemeClr val="bg1"/>
                </a:solidFill>
              </a:rPr>
              <a:t>Established in 1984</a:t>
            </a:r>
            <a:br>
              <a:rPr lang="en-AU" sz="1500" dirty="0">
                <a:solidFill>
                  <a:schemeClr val="bg1"/>
                </a:solidFill>
              </a:rPr>
            </a:br>
            <a:r>
              <a:rPr lang="en-AU" sz="1500" dirty="0">
                <a:solidFill>
                  <a:schemeClr val="bg1"/>
                </a:solidFill>
              </a:rPr>
              <a:t>for/by Building and Construction workers </a:t>
            </a:r>
            <a:br>
              <a:rPr lang="en-AU" sz="1500" dirty="0">
                <a:solidFill>
                  <a:schemeClr val="bg1"/>
                </a:solidFill>
              </a:rPr>
            </a:br>
            <a:r>
              <a:rPr lang="en-AU" sz="1500" dirty="0">
                <a:solidFill>
                  <a:schemeClr val="bg1"/>
                </a:solidFill>
              </a:rPr>
              <a:t>– now public offer</a:t>
            </a:r>
          </a:p>
        </p:txBody>
      </p:sp>
      <p:sp>
        <p:nvSpPr>
          <p:cNvPr id="6" name="Body copy - lots of information can be placed here to fill the whole width of this slide format.…">
            <a:extLst>
              <a:ext uri="{FF2B5EF4-FFF2-40B4-BE49-F238E27FC236}">
                <a16:creationId xmlns:a16="http://schemas.microsoft.com/office/drawing/2014/main" id="{614FA37E-3B63-7D4F-BA97-AB6964E5A29D}"/>
              </a:ext>
            </a:extLst>
          </p:cNvPr>
          <p:cNvSpPr txBox="1">
            <a:spLocks/>
          </p:cNvSpPr>
          <p:nvPr/>
        </p:nvSpPr>
        <p:spPr>
          <a:xfrm>
            <a:off x="494989" y="3714737"/>
            <a:ext cx="2537270" cy="722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2381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chemeClr val="tx1"/>
                </a:solidFill>
                <a:uFillTx/>
                <a:latin typeface="+mj-lt"/>
                <a:ea typeface="+mj-ea"/>
                <a:cs typeface="+mj-cs"/>
                <a:sym typeface="Calibri"/>
              </a:defRPr>
            </a:lvl1pPr>
            <a:lvl2pPr marL="476250"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2pPr>
            <a:lvl3pPr marL="714375"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3pPr>
            <a:lvl4pPr marL="952500"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4pPr>
            <a:lvl5pPr marL="11906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5pPr>
            <a:lvl6pPr marL="141043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6pPr>
            <a:lvl7pPr marL="164855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7pPr>
            <a:lvl8pPr marL="188668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8pPr>
            <a:lvl9pPr marL="212480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9pPr>
          </a:lstStyle>
          <a:p>
            <a:pPr marL="0" indent="0" algn="ctr" hangingPunct="1">
              <a:buNone/>
            </a:pPr>
            <a:r>
              <a:rPr lang="en-AU" sz="1500" dirty="0">
                <a:solidFill>
                  <a:schemeClr val="bg1"/>
                </a:solidFill>
              </a:rPr>
              <a:t>Total funds under management</a:t>
            </a:r>
          </a:p>
        </p:txBody>
      </p:sp>
      <p:sp>
        <p:nvSpPr>
          <p:cNvPr id="7" name="Body copy - lots of information can be placed here to fill the whole width of this slide format.…">
            <a:extLst>
              <a:ext uri="{FF2B5EF4-FFF2-40B4-BE49-F238E27FC236}">
                <a16:creationId xmlns:a16="http://schemas.microsoft.com/office/drawing/2014/main" id="{9B27A8A8-9334-3845-9486-3B9BA78D2B99}"/>
              </a:ext>
            </a:extLst>
          </p:cNvPr>
          <p:cNvSpPr txBox="1">
            <a:spLocks/>
          </p:cNvSpPr>
          <p:nvPr/>
        </p:nvSpPr>
        <p:spPr>
          <a:xfrm>
            <a:off x="512950" y="3091284"/>
            <a:ext cx="2537270" cy="722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2381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chemeClr val="tx1"/>
                </a:solidFill>
                <a:uFillTx/>
                <a:latin typeface="+mj-lt"/>
                <a:ea typeface="+mj-ea"/>
                <a:cs typeface="+mj-cs"/>
                <a:sym typeface="Calibri"/>
              </a:defRPr>
            </a:lvl1pPr>
            <a:lvl2pPr marL="476250"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2pPr>
            <a:lvl3pPr marL="714375"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3pPr>
            <a:lvl4pPr marL="952500"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4pPr>
            <a:lvl5pPr marL="11906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5pPr>
            <a:lvl6pPr marL="141043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6pPr>
            <a:lvl7pPr marL="164855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7pPr>
            <a:lvl8pPr marL="188668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8pPr>
            <a:lvl9pPr marL="212480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9pPr>
          </a:lstStyle>
          <a:p>
            <a:pPr marL="0" indent="0" algn="ctr" hangingPunct="1">
              <a:buNone/>
            </a:pPr>
            <a:r>
              <a:rPr lang="en-AU" sz="4000" b="1" dirty="0">
                <a:solidFill>
                  <a:schemeClr val="bg1"/>
                </a:solidFill>
              </a:rPr>
              <a:t>$64b</a:t>
            </a:r>
            <a:r>
              <a:rPr lang="en-AU" sz="3600" b="1" dirty="0">
                <a:solidFill>
                  <a:schemeClr val="bg1"/>
                </a:solidFill>
              </a:rPr>
              <a:t> </a:t>
            </a:r>
            <a:r>
              <a:rPr lang="en-AU" sz="3000" b="1" dirty="0">
                <a:solidFill>
                  <a:schemeClr val="bg1"/>
                </a:solidFill>
              </a:rPr>
              <a:t>AUD</a:t>
            </a:r>
          </a:p>
        </p:txBody>
      </p:sp>
      <p:sp>
        <p:nvSpPr>
          <p:cNvPr id="8" name="Body copy - lots of information can be placed here to fill the whole width of this slide format.…">
            <a:extLst>
              <a:ext uri="{FF2B5EF4-FFF2-40B4-BE49-F238E27FC236}">
                <a16:creationId xmlns:a16="http://schemas.microsoft.com/office/drawing/2014/main" id="{323D5C08-894E-A243-9F1A-10816AB17AAF}"/>
              </a:ext>
            </a:extLst>
          </p:cNvPr>
          <p:cNvSpPr txBox="1">
            <a:spLocks/>
          </p:cNvSpPr>
          <p:nvPr/>
        </p:nvSpPr>
        <p:spPr>
          <a:xfrm>
            <a:off x="3303363" y="3714737"/>
            <a:ext cx="2537271" cy="722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2381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chemeClr val="tx1"/>
                </a:solidFill>
                <a:uFillTx/>
                <a:latin typeface="+mj-lt"/>
                <a:ea typeface="+mj-ea"/>
                <a:cs typeface="+mj-cs"/>
                <a:sym typeface="Calibri"/>
              </a:defRPr>
            </a:lvl1pPr>
            <a:lvl2pPr marL="476250"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2pPr>
            <a:lvl3pPr marL="714375"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3pPr>
            <a:lvl4pPr marL="952500"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4pPr>
            <a:lvl5pPr marL="11906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5pPr>
            <a:lvl6pPr marL="141043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6pPr>
            <a:lvl7pPr marL="164855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7pPr>
            <a:lvl8pPr marL="188668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8pPr>
            <a:lvl9pPr marL="212480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9pPr>
          </a:lstStyle>
          <a:p>
            <a:pPr marL="0" indent="0" algn="ctr" hangingPunct="1">
              <a:buNone/>
            </a:pPr>
            <a:r>
              <a:rPr lang="en-AU" sz="1500" dirty="0">
                <a:solidFill>
                  <a:schemeClr val="bg1"/>
                </a:solidFill>
              </a:rPr>
              <a:t>Number of </a:t>
            </a:r>
            <a:br>
              <a:rPr lang="en-AU" sz="1500" dirty="0">
                <a:solidFill>
                  <a:schemeClr val="bg1"/>
                </a:solidFill>
              </a:rPr>
            </a:br>
            <a:r>
              <a:rPr lang="en-AU" sz="1500" dirty="0">
                <a:solidFill>
                  <a:schemeClr val="bg1"/>
                </a:solidFill>
              </a:rPr>
              <a:t>members</a:t>
            </a:r>
          </a:p>
        </p:txBody>
      </p:sp>
      <p:sp>
        <p:nvSpPr>
          <p:cNvPr id="9" name="Body copy - lots of information can be placed here to fill the whole width of this slide format.…">
            <a:extLst>
              <a:ext uri="{FF2B5EF4-FFF2-40B4-BE49-F238E27FC236}">
                <a16:creationId xmlns:a16="http://schemas.microsoft.com/office/drawing/2014/main" id="{5F7083B1-1633-3C46-8BDD-0E10E5F31320}"/>
              </a:ext>
            </a:extLst>
          </p:cNvPr>
          <p:cNvSpPr txBox="1">
            <a:spLocks/>
          </p:cNvSpPr>
          <p:nvPr/>
        </p:nvSpPr>
        <p:spPr>
          <a:xfrm>
            <a:off x="3303363" y="3091284"/>
            <a:ext cx="2537271" cy="72251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2381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chemeClr val="tx1"/>
                </a:solidFill>
                <a:uFillTx/>
                <a:latin typeface="+mj-lt"/>
                <a:ea typeface="+mj-ea"/>
                <a:cs typeface="+mj-cs"/>
                <a:sym typeface="Calibri"/>
              </a:defRPr>
            </a:lvl1pPr>
            <a:lvl2pPr marL="476250"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2pPr>
            <a:lvl3pPr marL="714375" marR="0" indent="-238125" algn="l" defTabSz="309563" rtl="0" latinLnBrk="0">
              <a:lnSpc>
                <a:spcPct val="100000"/>
              </a:lnSpc>
              <a:spcBef>
                <a:spcPts val="2213"/>
              </a:spcBef>
              <a:spcAft>
                <a:spcPts val="0"/>
              </a:spcAft>
              <a:buClr>
                <a:srgbClr val="84BD00"/>
              </a:buClr>
              <a:buSzPct val="70000"/>
              <a:buFontTx/>
              <a:buChar char="✦"/>
              <a:tabLst/>
              <a:defRPr sz="1800" b="0" i="0" u="none" strike="noStrike" cap="none" spc="0" baseline="0">
                <a:ln>
                  <a:noFill/>
                </a:ln>
                <a:solidFill>
                  <a:srgbClr val="545859"/>
                </a:solidFill>
                <a:uFillTx/>
                <a:latin typeface="+mj-lt"/>
                <a:ea typeface="+mj-ea"/>
                <a:cs typeface="+mj-cs"/>
                <a:sym typeface="Calibri"/>
              </a:defRPr>
            </a:lvl3pPr>
            <a:lvl4pPr marL="952500"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4pPr>
            <a:lvl5pPr marL="1190625" marR="0" indent="-238125"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5pPr>
            <a:lvl6pPr marL="141043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6pPr>
            <a:lvl7pPr marL="164855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7pPr>
            <a:lvl8pPr marL="1886682"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8pPr>
            <a:lvl9pPr marL="2124807" marR="0" indent="-219807" algn="l" defTabSz="309563" rtl="0" latinLnBrk="0">
              <a:lnSpc>
                <a:spcPct val="100000"/>
              </a:lnSpc>
              <a:spcBef>
                <a:spcPts val="2213"/>
              </a:spcBef>
              <a:spcAft>
                <a:spcPts val="0"/>
              </a:spcAft>
              <a:buClr>
                <a:srgbClr val="84BD00"/>
              </a:buClr>
              <a:buSzPct val="125000"/>
              <a:buFontTx/>
              <a:buChar char="•"/>
              <a:tabLst/>
              <a:defRPr sz="1800" b="0" i="0" u="none" strike="noStrike" cap="none" spc="0" baseline="0">
                <a:ln>
                  <a:noFill/>
                </a:ln>
                <a:solidFill>
                  <a:srgbClr val="545859"/>
                </a:solidFill>
                <a:uFillTx/>
                <a:latin typeface="+mj-lt"/>
                <a:ea typeface="+mj-ea"/>
                <a:cs typeface="+mj-cs"/>
                <a:sym typeface="Calibri"/>
              </a:defRPr>
            </a:lvl9pPr>
          </a:lstStyle>
          <a:p>
            <a:pPr marL="0" indent="0" algn="ctr" hangingPunct="1">
              <a:buNone/>
            </a:pPr>
            <a:r>
              <a:rPr lang="en-AU" sz="4000" b="1" dirty="0">
                <a:solidFill>
                  <a:schemeClr val="bg1"/>
                </a:solidFill>
              </a:rPr>
              <a:t>765,000</a:t>
            </a:r>
            <a:endParaRPr lang="en-AU" sz="3600" b="1" dirty="0">
              <a:solidFill>
                <a:schemeClr val="bg1"/>
              </a:solidFill>
            </a:endParaRPr>
          </a:p>
        </p:txBody>
      </p:sp>
      <p:sp>
        <p:nvSpPr>
          <p:cNvPr id="2" name="Rectangle 1">
            <a:extLst>
              <a:ext uri="{FF2B5EF4-FFF2-40B4-BE49-F238E27FC236}">
                <a16:creationId xmlns:a16="http://schemas.microsoft.com/office/drawing/2014/main" id="{FD21BEDD-B921-F047-A7E3-434106F325AF}"/>
              </a:ext>
            </a:extLst>
          </p:cNvPr>
          <p:cNvSpPr/>
          <p:nvPr/>
        </p:nvSpPr>
        <p:spPr>
          <a:xfrm>
            <a:off x="6093776" y="3292340"/>
            <a:ext cx="2555235" cy="892552"/>
          </a:xfrm>
          <a:prstGeom prst="rect">
            <a:avLst/>
          </a:prstGeom>
        </p:spPr>
        <p:txBody>
          <a:bodyPr wrap="square">
            <a:spAutoFit/>
          </a:bodyPr>
          <a:lstStyle/>
          <a:p>
            <a:r>
              <a:rPr lang="en-AU" sz="2600" dirty="0">
                <a:solidFill>
                  <a:schemeClr val="bg1"/>
                </a:solidFill>
              </a:rPr>
              <a:t>All-profits-to members</a:t>
            </a:r>
          </a:p>
        </p:txBody>
      </p:sp>
      <p:sp>
        <p:nvSpPr>
          <p:cNvPr id="15" name="Rectangle 14">
            <a:extLst>
              <a:ext uri="{FF2B5EF4-FFF2-40B4-BE49-F238E27FC236}">
                <a16:creationId xmlns:a16="http://schemas.microsoft.com/office/drawing/2014/main" id="{140F1086-DF18-4C4D-A905-49EDC1DC486A}"/>
              </a:ext>
            </a:extLst>
          </p:cNvPr>
          <p:cNvSpPr/>
          <p:nvPr/>
        </p:nvSpPr>
        <p:spPr>
          <a:xfrm>
            <a:off x="507076" y="1537005"/>
            <a:ext cx="3940233" cy="954107"/>
          </a:xfrm>
          <a:prstGeom prst="rect">
            <a:avLst/>
          </a:prstGeom>
        </p:spPr>
        <p:txBody>
          <a:bodyPr wrap="square">
            <a:spAutoFit/>
          </a:bodyPr>
          <a:lstStyle/>
          <a:p>
            <a:r>
              <a:rPr lang="en-AU" sz="2800" dirty="0">
                <a:solidFill>
                  <a:schemeClr val="bg1"/>
                </a:solidFill>
              </a:rPr>
              <a:t>Australian </a:t>
            </a:r>
            <a:br>
              <a:rPr lang="en-AU" sz="2800" dirty="0">
                <a:solidFill>
                  <a:schemeClr val="bg1"/>
                </a:solidFill>
              </a:rPr>
            </a:br>
            <a:r>
              <a:rPr lang="en-AU" sz="2800" dirty="0">
                <a:solidFill>
                  <a:schemeClr val="bg1"/>
                </a:solidFill>
              </a:rPr>
              <a:t>Pension Fund</a:t>
            </a:r>
          </a:p>
        </p:txBody>
      </p:sp>
    </p:spTree>
    <p:extLst>
      <p:ext uri="{BB962C8B-B14F-4D97-AF65-F5344CB8AC3E}">
        <p14:creationId xmlns:p14="http://schemas.microsoft.com/office/powerpoint/2010/main" val="37060918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mployee: Basic blank text slide Title here"/>
          <p:cNvSpPr txBox="1">
            <a:spLocks noGrp="1"/>
          </p:cNvSpPr>
          <p:nvPr>
            <p:ph type="title"/>
          </p:nvPr>
        </p:nvSpPr>
        <p:spPr>
          <a:prstGeom prst="rect">
            <a:avLst/>
          </a:prstGeom>
        </p:spPr>
        <p:txBody>
          <a:bodyPr/>
          <a:lstStyle/>
          <a:p>
            <a:r>
              <a:rPr lang="en-AU" dirty="0"/>
              <a:t>Integration takes collaboration </a:t>
            </a:r>
            <a:endParaRPr dirty="0">
              <a:solidFill>
                <a:schemeClr val="bg1"/>
              </a:solidFill>
            </a:endParaRPr>
          </a:p>
        </p:txBody>
      </p:sp>
      <p:sp>
        <p:nvSpPr>
          <p:cNvPr id="8" name="Rectangle 7">
            <a:extLst>
              <a:ext uri="{FF2B5EF4-FFF2-40B4-BE49-F238E27FC236}">
                <a16:creationId xmlns:a16="http://schemas.microsoft.com/office/drawing/2014/main" id="{22AA115B-8441-A547-93A8-28948C6EB5CC}"/>
              </a:ext>
            </a:extLst>
          </p:cNvPr>
          <p:cNvSpPr/>
          <p:nvPr/>
        </p:nvSpPr>
        <p:spPr>
          <a:xfrm>
            <a:off x="590205" y="1189201"/>
            <a:ext cx="6833060" cy="400110"/>
          </a:xfrm>
          <a:prstGeom prst="rect">
            <a:avLst/>
          </a:prstGeom>
        </p:spPr>
        <p:txBody>
          <a:bodyPr wrap="square">
            <a:spAutoFit/>
          </a:bodyPr>
          <a:lstStyle/>
          <a:p>
            <a:pPr algn="l"/>
            <a:r>
              <a:rPr lang="en-AU" sz="2000" dirty="0">
                <a:solidFill>
                  <a:srgbClr val="4C9844"/>
                </a:solidFill>
              </a:rPr>
              <a:t>Annual process of Integrated Thinking &amp; Reporting &lt;IR&gt;</a:t>
            </a:r>
          </a:p>
        </p:txBody>
      </p:sp>
      <p:pic>
        <p:nvPicPr>
          <p:cNvPr id="2" name="Picture 1">
            <a:extLst>
              <a:ext uri="{FF2B5EF4-FFF2-40B4-BE49-F238E27FC236}">
                <a16:creationId xmlns:a16="http://schemas.microsoft.com/office/drawing/2014/main" id="{21AD488D-DB8A-574F-AD37-ABFE16484D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90205" y="1673428"/>
            <a:ext cx="7684991" cy="3184123"/>
          </a:xfrm>
          <a:prstGeom prst="rect">
            <a:avLst/>
          </a:prstGeom>
        </p:spPr>
      </p:pic>
    </p:spTree>
    <p:extLst>
      <p:ext uri="{BB962C8B-B14F-4D97-AF65-F5344CB8AC3E}">
        <p14:creationId xmlns:p14="http://schemas.microsoft.com/office/powerpoint/2010/main" val="25713582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mployee: Basic blank text slide Title here"/>
          <p:cNvSpPr txBox="1">
            <a:spLocks noGrp="1"/>
          </p:cNvSpPr>
          <p:nvPr>
            <p:ph type="title"/>
          </p:nvPr>
        </p:nvSpPr>
        <p:spPr>
          <a:prstGeom prst="rect">
            <a:avLst/>
          </a:prstGeom>
        </p:spPr>
        <p:txBody>
          <a:bodyPr/>
          <a:lstStyle/>
          <a:p>
            <a:r>
              <a:rPr lang="en-AU" dirty="0"/>
              <a:t>Material matters matter – stakeholders and purpose </a:t>
            </a:r>
            <a:endParaRPr dirty="0">
              <a:solidFill>
                <a:schemeClr val="bg1"/>
              </a:solidFill>
            </a:endParaRPr>
          </a:p>
        </p:txBody>
      </p:sp>
      <p:sp>
        <p:nvSpPr>
          <p:cNvPr id="258" name="Body copy - lots of information can be placed here to fill the whole width of this slide format.…"/>
          <p:cNvSpPr txBox="1">
            <a:spLocks noGrp="1"/>
          </p:cNvSpPr>
          <p:nvPr>
            <p:ph type="body" idx="1"/>
          </p:nvPr>
        </p:nvSpPr>
        <p:spPr>
          <a:xfrm>
            <a:off x="633413" y="1326403"/>
            <a:ext cx="3577071" cy="3051386"/>
          </a:xfrm>
          <a:prstGeom prst="rect">
            <a:avLst/>
          </a:prstGeom>
        </p:spPr>
        <p:txBody>
          <a:bodyPr wrap="square">
            <a:noAutofit/>
          </a:bodyPr>
          <a:lstStyle/>
          <a:p>
            <a:pPr>
              <a:spcBef>
                <a:spcPts val="1200"/>
              </a:spcBef>
              <a:buSzPct val="120000"/>
              <a:buFont typeface="Arial" panose="020B0604020202020204" pitchFamily="34" charset="0"/>
              <a:buChar char="•"/>
            </a:pPr>
            <a:r>
              <a:rPr lang="en-AU" dirty="0"/>
              <a:t>Strategy and &lt;Integrated Thinking&gt; founded on Stakeholders' material issues</a:t>
            </a:r>
          </a:p>
          <a:p>
            <a:pPr>
              <a:spcBef>
                <a:spcPts val="1200"/>
              </a:spcBef>
              <a:buSzPct val="120000"/>
              <a:buFont typeface="Arial" panose="020B0604020202020204" pitchFamily="34" charset="0"/>
              <a:buChar char="•"/>
            </a:pPr>
            <a:r>
              <a:rPr lang="en-AU" dirty="0"/>
              <a:t>Heritage and governance structure embeds Cbus' connectedness with stakeholders but strengthened further by &lt;IR&gt;</a:t>
            </a:r>
          </a:p>
          <a:p>
            <a:pPr>
              <a:spcBef>
                <a:spcPts val="1200"/>
              </a:spcBef>
              <a:buSzPct val="120000"/>
              <a:buFont typeface="Arial" panose="020B0604020202020204" pitchFamily="34" charset="0"/>
              <a:buChar char="•"/>
            </a:pPr>
            <a:r>
              <a:rPr lang="en-AU" dirty="0"/>
              <a:t>Continuous stakeholder materiality loop</a:t>
            </a:r>
          </a:p>
        </p:txBody>
      </p:sp>
      <p:pic>
        <p:nvPicPr>
          <p:cNvPr id="3" name="Picture 2" descr="Graphical user interface, application&#10;&#10;Description automatically generated">
            <a:extLst>
              <a:ext uri="{FF2B5EF4-FFF2-40B4-BE49-F238E27FC236}">
                <a16:creationId xmlns:a16="http://schemas.microsoft.com/office/drawing/2014/main" id="{67989341-ECFC-C24A-B8EC-13C44A86F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517" y="1326403"/>
            <a:ext cx="3481704" cy="3513744"/>
          </a:xfrm>
          <a:prstGeom prst="rect">
            <a:avLst/>
          </a:prstGeom>
        </p:spPr>
      </p:pic>
    </p:spTree>
    <p:extLst>
      <p:ext uri="{BB962C8B-B14F-4D97-AF65-F5344CB8AC3E}">
        <p14:creationId xmlns:p14="http://schemas.microsoft.com/office/powerpoint/2010/main" val="26210000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mployee: Basic blank text slide Title here"/>
          <p:cNvSpPr txBox="1">
            <a:spLocks noGrp="1"/>
          </p:cNvSpPr>
          <p:nvPr>
            <p:ph type="title"/>
          </p:nvPr>
        </p:nvSpPr>
        <p:spPr>
          <a:prstGeom prst="rect">
            <a:avLst/>
          </a:prstGeom>
        </p:spPr>
        <p:txBody>
          <a:bodyPr/>
          <a:lstStyle/>
          <a:p>
            <a:r>
              <a:rPr lang="en-AU" dirty="0"/>
              <a:t>Strategic goals and connectedness </a:t>
            </a:r>
          </a:p>
        </p:txBody>
      </p:sp>
      <p:sp>
        <p:nvSpPr>
          <p:cNvPr id="5" name="Body copy - lots of information can be placed here to fill the whole width of this slide format.…">
            <a:extLst>
              <a:ext uri="{FF2B5EF4-FFF2-40B4-BE49-F238E27FC236}">
                <a16:creationId xmlns:a16="http://schemas.microsoft.com/office/drawing/2014/main" id="{2E784F98-5A1B-B849-8442-A37E5A40129B}"/>
              </a:ext>
            </a:extLst>
          </p:cNvPr>
          <p:cNvSpPr txBox="1">
            <a:spLocks noGrp="1"/>
          </p:cNvSpPr>
          <p:nvPr>
            <p:ph type="body" idx="1"/>
          </p:nvPr>
        </p:nvSpPr>
        <p:spPr>
          <a:xfrm>
            <a:off x="4847271" y="1354754"/>
            <a:ext cx="3213166" cy="3299624"/>
          </a:xfrm>
          <a:prstGeom prst="rect">
            <a:avLst/>
          </a:prstGeom>
        </p:spPr>
        <p:txBody>
          <a:bodyPr wrap="square">
            <a:noAutofit/>
          </a:bodyPr>
          <a:lstStyle/>
          <a:p>
            <a:pPr>
              <a:spcBef>
                <a:spcPts val="1200"/>
              </a:spcBef>
              <a:buSzPct val="120000"/>
              <a:buFont typeface="Arial" panose="020B0604020202020204" pitchFamily="34" charset="0"/>
              <a:buChar char="•"/>
            </a:pPr>
            <a:r>
              <a:rPr lang="en-AU" dirty="0"/>
              <a:t>Rolling yearly measures</a:t>
            </a:r>
          </a:p>
          <a:p>
            <a:pPr>
              <a:spcBef>
                <a:spcPts val="1200"/>
              </a:spcBef>
              <a:buSzPct val="120000"/>
              <a:buFont typeface="Arial" panose="020B0604020202020204" pitchFamily="34" charset="0"/>
              <a:buChar char="•"/>
            </a:pPr>
            <a:r>
              <a:rPr lang="en-AU" dirty="0"/>
              <a:t>Medium and </a:t>
            </a:r>
            <a:br>
              <a:rPr lang="en-AU" dirty="0"/>
            </a:br>
            <a:r>
              <a:rPr lang="en-AU" dirty="0"/>
              <a:t>longer-term measures</a:t>
            </a:r>
          </a:p>
          <a:p>
            <a:pPr>
              <a:spcBef>
                <a:spcPts val="1200"/>
              </a:spcBef>
              <a:buSzPct val="120000"/>
              <a:buFont typeface="Arial" panose="020B0604020202020204" pitchFamily="34" charset="0"/>
              <a:buChar char="•"/>
            </a:pPr>
            <a:r>
              <a:rPr lang="en-AU" dirty="0"/>
              <a:t>Alignment with strategy</a:t>
            </a:r>
          </a:p>
          <a:p>
            <a:pPr>
              <a:spcBef>
                <a:spcPts val="1200"/>
              </a:spcBef>
              <a:buSzPct val="120000"/>
              <a:buFont typeface="Arial" panose="020B0604020202020204" pitchFamily="34" charset="0"/>
              <a:buChar char="•"/>
            </a:pPr>
            <a:r>
              <a:rPr lang="en-AU" dirty="0"/>
              <a:t>Candid assessment of performance against </a:t>
            </a:r>
            <a:br>
              <a:rPr lang="en-AU" dirty="0"/>
            </a:br>
            <a:r>
              <a:rPr lang="en-AU" dirty="0"/>
              <a:t>strategic measures</a:t>
            </a:r>
          </a:p>
          <a:p>
            <a:pPr>
              <a:spcBef>
                <a:spcPts val="1200"/>
              </a:spcBef>
              <a:buSzPct val="120000"/>
              <a:buFont typeface="Arial" panose="020B0604020202020204" pitchFamily="34" charset="0"/>
              <a:buChar char="•"/>
            </a:pPr>
            <a:r>
              <a:rPr lang="en-AU" dirty="0"/>
              <a:t>Holistic value measures</a:t>
            </a:r>
          </a:p>
        </p:txBody>
      </p:sp>
      <p:pic>
        <p:nvPicPr>
          <p:cNvPr id="10" name="Picture 9" descr="Icon&#10;&#10;Description automatically generated">
            <a:extLst>
              <a:ext uri="{FF2B5EF4-FFF2-40B4-BE49-F238E27FC236}">
                <a16:creationId xmlns:a16="http://schemas.microsoft.com/office/drawing/2014/main" id="{E72E7EDC-4FF2-B244-9C18-7310E6EE4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62" y="1986250"/>
            <a:ext cx="287751" cy="287751"/>
          </a:xfrm>
          <a:prstGeom prst="rect">
            <a:avLst/>
          </a:prstGeom>
        </p:spPr>
      </p:pic>
      <p:pic>
        <p:nvPicPr>
          <p:cNvPr id="11" name="Picture 10" descr="Icon&#10;&#10;Description automatically generated">
            <a:extLst>
              <a:ext uri="{FF2B5EF4-FFF2-40B4-BE49-F238E27FC236}">
                <a16:creationId xmlns:a16="http://schemas.microsoft.com/office/drawing/2014/main" id="{594CB263-4ECE-D44B-A8AF-2DADFA000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62" y="1405879"/>
            <a:ext cx="287751" cy="287751"/>
          </a:xfrm>
          <a:prstGeom prst="rect">
            <a:avLst/>
          </a:prstGeom>
        </p:spPr>
      </p:pic>
      <p:pic>
        <p:nvPicPr>
          <p:cNvPr id="12" name="Picture 11" descr="Icon&#10;&#10;Description automatically generated">
            <a:extLst>
              <a:ext uri="{FF2B5EF4-FFF2-40B4-BE49-F238E27FC236}">
                <a16:creationId xmlns:a16="http://schemas.microsoft.com/office/drawing/2014/main" id="{EBB83E5A-D960-4745-9D30-6321EE8D4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62" y="2566620"/>
            <a:ext cx="287751" cy="287751"/>
          </a:xfrm>
          <a:prstGeom prst="rect">
            <a:avLst/>
          </a:prstGeom>
        </p:spPr>
      </p:pic>
      <p:sp>
        <p:nvSpPr>
          <p:cNvPr id="13" name="Rectangle 12">
            <a:extLst>
              <a:ext uri="{FF2B5EF4-FFF2-40B4-BE49-F238E27FC236}">
                <a16:creationId xmlns:a16="http://schemas.microsoft.com/office/drawing/2014/main" id="{14122707-6210-1A48-A365-87728D2A002F}"/>
              </a:ext>
            </a:extLst>
          </p:cNvPr>
          <p:cNvSpPr/>
          <p:nvPr/>
        </p:nvSpPr>
        <p:spPr>
          <a:xfrm>
            <a:off x="7595703" y="3920140"/>
            <a:ext cx="950984" cy="276999"/>
          </a:xfrm>
          <a:prstGeom prst="rect">
            <a:avLst/>
          </a:prstGeom>
          <a:solidFill>
            <a:srgbClr val="84BD00"/>
          </a:solidFill>
        </p:spPr>
        <p:txBody>
          <a:bodyPr wrap="square">
            <a:spAutoFit/>
          </a:bodyPr>
          <a:lstStyle/>
          <a:p>
            <a:r>
              <a:rPr lang="en-AU" sz="1200" dirty="0">
                <a:solidFill>
                  <a:schemeClr val="bg1"/>
                </a:solidFill>
              </a:rPr>
              <a:t>In progress</a:t>
            </a:r>
          </a:p>
        </p:txBody>
      </p:sp>
      <p:pic>
        <p:nvPicPr>
          <p:cNvPr id="18" name="Picture 17">
            <a:extLst>
              <a:ext uri="{FF2B5EF4-FFF2-40B4-BE49-F238E27FC236}">
                <a16:creationId xmlns:a16="http://schemas.microsoft.com/office/drawing/2014/main" id="{6B065A9E-64D5-8840-99DA-733EE9D23E1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318831">
            <a:off x="2330993" y="1540286"/>
            <a:ext cx="2011463" cy="2843094"/>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4C603C3-595D-0944-990D-89DB3BB52F1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2057" y="1294844"/>
            <a:ext cx="2011464" cy="2843094"/>
          </a:xfrm>
          <a:prstGeom prst="rect">
            <a:avLst/>
          </a:prstGeom>
          <a:effectLst>
            <a:outerShdw blurRad="50800" dist="38100" dir="2700000" algn="tl" rotWithShape="0">
              <a:prstClr val="black">
                <a:alpha val="40000"/>
              </a:prstClr>
            </a:outerShdw>
          </a:effectLst>
        </p:spPr>
      </p:pic>
      <p:pic>
        <p:nvPicPr>
          <p:cNvPr id="14" name="Picture 13" descr="Icon&#10;&#10;Description automatically generated">
            <a:extLst>
              <a:ext uri="{FF2B5EF4-FFF2-40B4-BE49-F238E27FC236}">
                <a16:creationId xmlns:a16="http://schemas.microsoft.com/office/drawing/2014/main" id="{C7A87E77-167F-6C41-A391-3E09B7BE2E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562" y="3209627"/>
            <a:ext cx="287751" cy="287751"/>
          </a:xfrm>
          <a:prstGeom prst="rect">
            <a:avLst/>
          </a:prstGeom>
        </p:spPr>
      </p:pic>
    </p:spTree>
    <p:extLst>
      <p:ext uri="{BB962C8B-B14F-4D97-AF65-F5344CB8AC3E}">
        <p14:creationId xmlns:p14="http://schemas.microsoft.com/office/powerpoint/2010/main" val="22498720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mployee: Basic blank text slide Title here"/>
          <p:cNvSpPr txBox="1">
            <a:spLocks noGrp="1"/>
          </p:cNvSpPr>
          <p:nvPr>
            <p:ph type="title"/>
          </p:nvPr>
        </p:nvSpPr>
        <p:spPr>
          <a:prstGeom prst="rect">
            <a:avLst/>
          </a:prstGeom>
        </p:spPr>
        <p:txBody>
          <a:bodyPr/>
          <a:lstStyle/>
          <a:p>
            <a:r>
              <a:rPr lang="en-AU" dirty="0"/>
              <a:t>Connecting strategies and adapting our model</a:t>
            </a:r>
          </a:p>
        </p:txBody>
      </p:sp>
      <p:pic>
        <p:nvPicPr>
          <p:cNvPr id="14" name="Picture 13">
            <a:extLst>
              <a:ext uri="{FF2B5EF4-FFF2-40B4-BE49-F238E27FC236}">
                <a16:creationId xmlns:a16="http://schemas.microsoft.com/office/drawing/2014/main" id="{B73B8B04-8D8A-3B4E-8BB4-A7E158134AF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1107" y="1216675"/>
            <a:ext cx="2193202" cy="3103656"/>
          </a:xfrm>
          <a:prstGeom prst="rect">
            <a:avLst/>
          </a:prstGeom>
          <a:effectLst>
            <a:outerShdw blurRad="50800" dist="38100" dir="2700000" algn="tl" rotWithShape="0">
              <a:prstClr val="black">
                <a:alpha val="40000"/>
              </a:prstClr>
            </a:outerShdw>
          </a:effectLst>
        </p:spPr>
      </p:pic>
      <p:sp>
        <p:nvSpPr>
          <p:cNvPr id="15" name="Body copy - lots of information can be placed here to fill the whole width of this slide format.…">
            <a:extLst>
              <a:ext uri="{FF2B5EF4-FFF2-40B4-BE49-F238E27FC236}">
                <a16:creationId xmlns:a16="http://schemas.microsoft.com/office/drawing/2014/main" id="{083BAD78-6279-9C44-8893-6BFE580E5852}"/>
              </a:ext>
            </a:extLst>
          </p:cNvPr>
          <p:cNvSpPr txBox="1">
            <a:spLocks noGrp="1"/>
          </p:cNvSpPr>
          <p:nvPr>
            <p:ph type="body" idx="1"/>
          </p:nvPr>
        </p:nvSpPr>
        <p:spPr>
          <a:xfrm>
            <a:off x="426209" y="1216675"/>
            <a:ext cx="5563530" cy="3619537"/>
          </a:xfrm>
          <a:prstGeom prst="rect">
            <a:avLst/>
          </a:prstGeom>
        </p:spPr>
        <p:txBody>
          <a:bodyPr wrap="square">
            <a:noAutofit/>
          </a:bodyPr>
          <a:lstStyle/>
          <a:p>
            <a:pPr>
              <a:spcBef>
                <a:spcPts val="1200"/>
              </a:spcBef>
              <a:buSzPct val="120000"/>
              <a:buFont typeface="Arial" panose="020B0604020202020204" pitchFamily="34" charset="0"/>
              <a:buChar char="•"/>
            </a:pPr>
            <a:r>
              <a:rPr lang="en-AU" dirty="0"/>
              <a:t>Flexibility of &lt;IR&gt; model for all profit to members pension fund – noting our P&amp;L statement and balance sheet only tell part of the story</a:t>
            </a:r>
          </a:p>
          <a:p>
            <a:pPr>
              <a:spcBef>
                <a:spcPts val="1200"/>
              </a:spcBef>
              <a:buSzPct val="120000"/>
              <a:buFont typeface="Arial" panose="020B0604020202020204" pitchFamily="34" charset="0"/>
              <a:buChar char="•"/>
            </a:pPr>
            <a:r>
              <a:rPr lang="en-AU" dirty="0"/>
              <a:t>&lt;IR&gt; will help us capture broader outcomes from our investments:</a:t>
            </a:r>
          </a:p>
          <a:p>
            <a:pPr lvl="1">
              <a:spcBef>
                <a:spcPts val="1200"/>
              </a:spcBef>
              <a:buSzPct val="120000"/>
              <a:buFont typeface="Wingdings" panose="05000000000000000000" pitchFamily="2" charset="2"/>
              <a:buChar char="§"/>
            </a:pPr>
            <a:r>
              <a:rPr lang="en-AU" dirty="0"/>
              <a:t>Financial outcomes of investment </a:t>
            </a:r>
          </a:p>
          <a:p>
            <a:pPr lvl="1">
              <a:spcBef>
                <a:spcPts val="1200"/>
              </a:spcBef>
              <a:buSzPct val="120000"/>
              <a:buFont typeface="Wingdings" panose="05000000000000000000" pitchFamily="2" charset="2"/>
              <a:buChar char="§"/>
            </a:pPr>
            <a:r>
              <a:rPr lang="en-AU" dirty="0"/>
              <a:t>Impact of non financial risks on </a:t>
            </a:r>
            <a:br>
              <a:rPr lang="en-AU" dirty="0"/>
            </a:br>
            <a:r>
              <a:rPr lang="en-AU" dirty="0"/>
              <a:t>financial outcomes</a:t>
            </a:r>
          </a:p>
          <a:p>
            <a:pPr lvl="1">
              <a:spcBef>
                <a:spcPts val="1200"/>
              </a:spcBef>
              <a:buSzPct val="120000"/>
              <a:buFont typeface="Wingdings" panose="05000000000000000000" pitchFamily="2" charset="2"/>
              <a:buChar char="§"/>
            </a:pPr>
            <a:r>
              <a:rPr lang="en-AU" dirty="0"/>
              <a:t>Working to quantify broader outcomes </a:t>
            </a:r>
            <a:br>
              <a:rPr lang="en-AU" dirty="0"/>
            </a:br>
            <a:r>
              <a:rPr lang="en-AU" dirty="0"/>
              <a:t>which indirectly impact our members</a:t>
            </a:r>
            <a:endParaRPr lang="en-AU" sz="1600" dirty="0"/>
          </a:p>
        </p:txBody>
      </p:sp>
      <p:pic>
        <p:nvPicPr>
          <p:cNvPr id="6" name="Picture 5" descr="Icon&#10;&#10;Description automatically generated">
            <a:extLst>
              <a:ext uri="{FF2B5EF4-FFF2-40B4-BE49-F238E27FC236}">
                <a16:creationId xmlns:a16="http://schemas.microsoft.com/office/drawing/2014/main" id="{EF4BF915-2AAE-5B44-B940-5527FBFA4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372" y="2967490"/>
            <a:ext cx="287751" cy="287751"/>
          </a:xfrm>
          <a:prstGeom prst="rect">
            <a:avLst/>
          </a:prstGeom>
        </p:spPr>
      </p:pic>
      <p:sp>
        <p:nvSpPr>
          <p:cNvPr id="7" name="Rectangle 6">
            <a:extLst>
              <a:ext uri="{FF2B5EF4-FFF2-40B4-BE49-F238E27FC236}">
                <a16:creationId xmlns:a16="http://schemas.microsoft.com/office/drawing/2014/main" id="{72E9B4D6-288B-6049-B5C2-39DAEDAAE39D}"/>
              </a:ext>
            </a:extLst>
          </p:cNvPr>
          <p:cNvSpPr/>
          <p:nvPr/>
        </p:nvSpPr>
        <p:spPr>
          <a:xfrm>
            <a:off x="5038755" y="4181831"/>
            <a:ext cx="950984" cy="276999"/>
          </a:xfrm>
          <a:prstGeom prst="rect">
            <a:avLst/>
          </a:prstGeom>
          <a:solidFill>
            <a:srgbClr val="84BD00"/>
          </a:solidFill>
        </p:spPr>
        <p:txBody>
          <a:bodyPr wrap="square">
            <a:spAutoFit/>
          </a:bodyPr>
          <a:lstStyle/>
          <a:p>
            <a:r>
              <a:rPr lang="en-AU" sz="1200" dirty="0">
                <a:solidFill>
                  <a:schemeClr val="bg1"/>
                </a:solidFill>
              </a:rPr>
              <a:t>In progress</a:t>
            </a:r>
          </a:p>
        </p:txBody>
      </p:sp>
      <p:pic>
        <p:nvPicPr>
          <p:cNvPr id="8" name="Picture 7" descr="Icon&#10;&#10;Description automatically generated">
            <a:extLst>
              <a:ext uri="{FF2B5EF4-FFF2-40B4-BE49-F238E27FC236}">
                <a16:creationId xmlns:a16="http://schemas.microsoft.com/office/drawing/2014/main" id="{DD4F3AD2-B060-664B-B1F0-5E361B40A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372" y="3498017"/>
            <a:ext cx="287751" cy="287751"/>
          </a:xfrm>
          <a:prstGeom prst="rect">
            <a:avLst/>
          </a:prstGeom>
        </p:spPr>
      </p:pic>
    </p:spTree>
    <p:extLst>
      <p:ext uri="{BB962C8B-B14F-4D97-AF65-F5344CB8AC3E}">
        <p14:creationId xmlns:p14="http://schemas.microsoft.com/office/powerpoint/2010/main" val="21868244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Employee: Basic blank text slide Title here"/>
          <p:cNvSpPr txBox="1">
            <a:spLocks noGrp="1"/>
          </p:cNvSpPr>
          <p:nvPr>
            <p:ph type="title"/>
          </p:nvPr>
        </p:nvSpPr>
        <p:spPr>
          <a:prstGeom prst="rect">
            <a:avLst/>
          </a:prstGeom>
        </p:spPr>
        <p:txBody>
          <a:bodyPr/>
          <a:lstStyle/>
          <a:p>
            <a:r>
              <a:rPr lang="en-AU" sz="2400" dirty="0"/>
              <a:t>Cbus advocates &lt;IR&gt; for the companies we invest in </a:t>
            </a:r>
            <a:endParaRPr lang="en-AU" dirty="0"/>
          </a:p>
        </p:txBody>
      </p:sp>
      <p:sp>
        <p:nvSpPr>
          <p:cNvPr id="15" name="Body copy - lots of information can be placed here to fill the whole width of this slide format.…">
            <a:extLst>
              <a:ext uri="{FF2B5EF4-FFF2-40B4-BE49-F238E27FC236}">
                <a16:creationId xmlns:a16="http://schemas.microsoft.com/office/drawing/2014/main" id="{083BAD78-6279-9C44-8893-6BFE580E5852}"/>
              </a:ext>
            </a:extLst>
          </p:cNvPr>
          <p:cNvSpPr txBox="1">
            <a:spLocks noGrp="1"/>
          </p:cNvSpPr>
          <p:nvPr>
            <p:ph type="body" idx="1"/>
          </p:nvPr>
        </p:nvSpPr>
        <p:spPr>
          <a:xfrm>
            <a:off x="337021" y="1266738"/>
            <a:ext cx="5839335" cy="3876762"/>
          </a:xfrm>
          <a:prstGeom prst="rect">
            <a:avLst/>
          </a:prstGeom>
        </p:spPr>
        <p:txBody>
          <a:bodyPr wrap="square">
            <a:noAutofit/>
          </a:bodyPr>
          <a:lstStyle/>
          <a:p>
            <a:pPr lvl="0">
              <a:spcBef>
                <a:spcPts val="900"/>
              </a:spcBef>
              <a:buFont typeface="Wingdings" panose="05000000000000000000" pitchFamily="2" charset="2"/>
              <a:buChar char="ü"/>
            </a:pPr>
            <a:r>
              <a:rPr lang="en-AU" sz="1500" dirty="0"/>
              <a:t>&lt;IR&gt; is both backward as well as forward looking</a:t>
            </a:r>
          </a:p>
          <a:p>
            <a:pPr lvl="0">
              <a:spcBef>
                <a:spcPts val="900"/>
              </a:spcBef>
              <a:buFont typeface="Wingdings" panose="05000000000000000000" pitchFamily="2" charset="2"/>
              <a:buChar char="ü"/>
            </a:pPr>
            <a:r>
              <a:rPr lang="en-AU" sz="1500" dirty="0"/>
              <a:t>Materiality around key matters which may affect value creation</a:t>
            </a:r>
          </a:p>
          <a:p>
            <a:pPr lvl="0">
              <a:spcBef>
                <a:spcPts val="900"/>
              </a:spcBef>
              <a:buFont typeface="Wingdings" panose="05000000000000000000" pitchFamily="2" charset="2"/>
              <a:buChar char="ü"/>
            </a:pPr>
            <a:r>
              <a:rPr lang="en-AU" sz="1500" dirty="0"/>
              <a:t>Clear focus on key strategic objectives; how measures align to strategy</a:t>
            </a:r>
          </a:p>
          <a:p>
            <a:pPr lvl="0">
              <a:spcBef>
                <a:spcPts val="900"/>
              </a:spcBef>
              <a:buFont typeface="Wingdings" panose="05000000000000000000" pitchFamily="2" charset="2"/>
              <a:buChar char="ü"/>
            </a:pPr>
            <a:r>
              <a:rPr lang="en-AU" sz="1500" dirty="0"/>
              <a:t>Consistency and comparability to allow like-for-like comparisons across regions and sectors.  Information should be holistic, relevant, concise and timely (aligned to SASB, TCFD, GRI etc)</a:t>
            </a:r>
          </a:p>
          <a:p>
            <a:pPr lvl="0">
              <a:spcBef>
                <a:spcPts val="900"/>
              </a:spcBef>
              <a:buFont typeface="Wingdings" panose="05000000000000000000" pitchFamily="2" charset="2"/>
              <a:buChar char="ü"/>
            </a:pPr>
            <a:r>
              <a:rPr lang="en-AU" sz="1500" dirty="0"/>
              <a:t>A clear picture of the capital inputs and outcomes, be it financial, human, natural etc </a:t>
            </a:r>
            <a:endParaRPr lang="en-AU" sz="1500" dirty="0">
              <a:solidFill>
                <a:srgbClr val="FF0000"/>
              </a:solidFill>
            </a:endParaRPr>
          </a:p>
          <a:p>
            <a:pPr lvl="0">
              <a:spcBef>
                <a:spcPts val="900"/>
              </a:spcBef>
              <a:buFont typeface="Wingdings" panose="05000000000000000000" pitchFamily="2" charset="2"/>
              <a:buChar char="ü"/>
            </a:pPr>
            <a:r>
              <a:rPr lang="en-AU" sz="1500" dirty="0"/>
              <a:t>Integrated into the company’s governance, management, planning and incentive structures </a:t>
            </a:r>
          </a:p>
          <a:p>
            <a:pPr lvl="0">
              <a:spcBef>
                <a:spcPts val="900"/>
              </a:spcBef>
              <a:buFont typeface="Wingdings" panose="05000000000000000000" pitchFamily="2" charset="2"/>
              <a:buChar char="ü"/>
            </a:pPr>
            <a:r>
              <a:rPr lang="en-AU" sz="1500" dirty="0"/>
              <a:t>Considers macro impacts environment, impact on society and markets, perspectives of financial capital providers, human capital providers</a:t>
            </a:r>
          </a:p>
          <a:p>
            <a:pPr marL="0" lvl="0" indent="0">
              <a:buNone/>
            </a:pPr>
            <a:endParaRPr lang="en-AU" sz="1600" dirty="0"/>
          </a:p>
        </p:txBody>
      </p:sp>
      <p:pic>
        <p:nvPicPr>
          <p:cNvPr id="4" name="Picture 3">
            <a:extLst>
              <a:ext uri="{FF2B5EF4-FFF2-40B4-BE49-F238E27FC236}">
                <a16:creationId xmlns:a16="http://schemas.microsoft.com/office/drawing/2014/main" id="{4ABF82BB-E8A3-8943-99D2-7DEADCB0DB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89" r="9503"/>
          <a:stretch/>
        </p:blipFill>
        <p:spPr>
          <a:xfrm>
            <a:off x="6341442" y="1324927"/>
            <a:ext cx="2802558" cy="3030904"/>
          </a:xfrm>
          <a:prstGeom prst="rect">
            <a:avLst/>
          </a:prstGeom>
        </p:spPr>
      </p:pic>
    </p:spTree>
    <p:extLst>
      <p:ext uri="{BB962C8B-B14F-4D97-AF65-F5344CB8AC3E}">
        <p14:creationId xmlns:p14="http://schemas.microsoft.com/office/powerpoint/2010/main" val="24563032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5" name="Thank you slide"/>
          <p:cNvSpPr txBox="1">
            <a:spLocks noGrp="1"/>
          </p:cNvSpPr>
          <p:nvPr>
            <p:ph type="title"/>
          </p:nvPr>
        </p:nvSpPr>
        <p:spPr>
          <a:xfrm>
            <a:off x="286336" y="2398402"/>
            <a:ext cx="4085639" cy="805533"/>
          </a:xfrm>
          <a:prstGeom prst="rect">
            <a:avLst/>
          </a:prstGeom>
        </p:spPr>
        <p:txBody>
          <a:bodyPr/>
          <a:lstStyle>
            <a:lvl1pPr algn="ctr"/>
          </a:lstStyle>
          <a:p>
            <a:r>
              <a:rPr dirty="0">
                <a:solidFill>
                  <a:srgbClr val="4C9844"/>
                </a:solidFill>
              </a:rPr>
              <a:t>Thank </a:t>
            </a:r>
            <a:r>
              <a:rPr lang="en-AU" dirty="0">
                <a:solidFill>
                  <a:srgbClr val="4C9844"/>
                </a:solidFill>
              </a:rPr>
              <a:t>you</a:t>
            </a:r>
            <a:endParaRPr dirty="0">
              <a:solidFill>
                <a:srgbClr val="4C9844"/>
              </a:solidFill>
            </a:endParaRPr>
          </a:p>
        </p:txBody>
      </p:sp>
    </p:spTree>
  </p:cSld>
  <p:clrMapOvr>
    <a:masterClrMapping/>
  </p:clrMapOvr>
  <p:transition spd="med"/>
</p:sld>
</file>

<file path=ppt/theme/theme1.xml><?xml version="1.0" encoding="utf-8"?>
<a:theme xmlns:a="http://schemas.openxmlformats.org/drawingml/2006/main" name="White">
  <a:themeElements>
    <a:clrScheme name="CBUS PPT ColourScheme GN">
      <a:dk1>
        <a:srgbClr val="5E5E5D"/>
      </a:dk1>
      <a:lt1>
        <a:srgbClr val="FFFFFF"/>
      </a:lt1>
      <a:dk2>
        <a:srgbClr val="A1BF36"/>
      </a:dk2>
      <a:lt2>
        <a:srgbClr val="FFFFFF"/>
      </a:lt2>
      <a:accent1>
        <a:srgbClr val="33A038"/>
      </a:accent1>
      <a:accent2>
        <a:srgbClr val="A1BF36"/>
      </a:accent2>
      <a:accent3>
        <a:srgbClr val="278A9B"/>
      </a:accent3>
      <a:accent4>
        <a:srgbClr val="B5CBD0"/>
      </a:accent4>
      <a:accent5>
        <a:srgbClr val="33A038"/>
      </a:accent5>
      <a:accent6>
        <a:srgbClr val="CECAC2"/>
      </a:accent6>
      <a:hlink>
        <a:srgbClr val="22539D"/>
      </a:hlink>
      <a:folHlink>
        <a:srgbClr val="7D7D7D"/>
      </a:folHlink>
    </a:clrScheme>
    <a:fontScheme name="White">
      <a:majorFont>
        <a:latin typeface="Calibri"/>
        <a:ea typeface="Calibri"/>
        <a:cs typeface="Calibri"/>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Calibri"/>
        <a:ea typeface="Calibri"/>
        <a:cs typeface="Calibri"/>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98D6D755720546BA4033D9CDF5DDE8" ma:contentTypeVersion="13" ma:contentTypeDescription="Create a new document." ma:contentTypeScope="" ma:versionID="116a3b1d6905501945cc2d6da3a34041">
  <xsd:schema xmlns:xsd="http://www.w3.org/2001/XMLSchema" xmlns:xs="http://www.w3.org/2001/XMLSchema" xmlns:p="http://schemas.microsoft.com/office/2006/metadata/properties" xmlns:ns2="744b0863-96a4-4d41-9e2d-a89c75ceb8c4" xmlns:ns3="d3e3885a-6482-45fa-bd37-992809d3e9aa" targetNamespace="http://schemas.microsoft.com/office/2006/metadata/properties" ma:root="true" ma:fieldsID="5b871491e74c1589605c4a989b4a2cb0" ns2:_="" ns3:_="">
    <xsd:import namespace="744b0863-96a4-4d41-9e2d-a89c75ceb8c4"/>
    <xsd:import namespace="d3e3885a-6482-45fa-bd37-992809d3e9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Comment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b0863-96a4-4d41-9e2d-a89c75ceb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s" ma:index="12" nillable="true" ma:displayName="Comments" ma:format="Dropdown" ma:internalName="Comments">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e3885a-6482-45fa-bd37-992809d3e9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3e3885a-6482-45fa-bd37-992809d3e9aa">
      <UserInfo>
        <DisplayName/>
        <AccountId xsi:nil="true"/>
        <AccountType/>
      </UserInfo>
    </SharedWithUsers>
    <Comments xmlns="744b0863-96a4-4d41-9e2d-a89c75ceb8c4" xsi:nil="true"/>
  </documentManagement>
</p:properties>
</file>

<file path=customXml/itemProps1.xml><?xml version="1.0" encoding="utf-8"?>
<ds:datastoreItem xmlns:ds="http://schemas.openxmlformats.org/officeDocument/2006/customXml" ds:itemID="{F39D6107-73D7-42E0-A895-0C693D6F796F}">
  <ds:schemaRefs>
    <ds:schemaRef ds:uri="http://schemas.microsoft.com/sharepoint/v3/contenttype/forms"/>
  </ds:schemaRefs>
</ds:datastoreItem>
</file>

<file path=customXml/itemProps2.xml><?xml version="1.0" encoding="utf-8"?>
<ds:datastoreItem xmlns:ds="http://schemas.openxmlformats.org/officeDocument/2006/customXml" ds:itemID="{94E5A45F-A941-4420-A9CA-83BCBEEB8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4b0863-96a4-4d41-9e2d-a89c75ceb8c4"/>
    <ds:schemaRef ds:uri="d3e3885a-6482-45fa-bd37-992809d3e9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65DA1F-91B8-436D-A656-5845B95FFF96}">
  <ds:schemaRefs>
    <ds:schemaRef ds:uri="http://purl.org/dc/dcmitype/"/>
    <ds:schemaRef ds:uri="http://purl.org/dc/terms/"/>
    <ds:schemaRef ds:uri="http://www.w3.org/XML/1998/namespace"/>
    <ds:schemaRef ds:uri="http://schemas.microsoft.com/office/2006/metadata/properties"/>
    <ds:schemaRef ds:uri="bf94f418-f991-4ce3-af1e-72abed11edaf"/>
    <ds:schemaRef ds:uri="http://schemas.microsoft.com/office/infopath/2007/PartnerControls"/>
    <ds:schemaRef ds:uri="http://schemas.microsoft.com/office/2006/documentManagement/types"/>
    <ds:schemaRef ds:uri="http://schemas.openxmlformats.org/package/2006/metadata/core-properties"/>
    <ds:schemaRef ds:uri="aaef09a0-6c45-4684-92ce-25b0071cf94a"/>
    <ds:schemaRef ds:uri="http://purl.org/dc/elements/1.1/"/>
    <ds:schemaRef ds:uri="d3e3885a-6482-45fa-bd37-992809d3e9aa"/>
    <ds:schemaRef ds:uri="744b0863-96a4-4d41-9e2d-a89c75ceb8c4"/>
  </ds:schemaRefs>
</ds:datastoreItem>
</file>

<file path=docProps/app.xml><?xml version="1.0" encoding="utf-8"?>
<Properties xmlns="http://schemas.openxmlformats.org/officeDocument/2006/extended-properties" xmlns:vt="http://schemas.openxmlformats.org/officeDocument/2006/docPropsVTypes">
  <Template/>
  <TotalTime>6911</TotalTime>
  <Words>2283</Words>
  <Application>Microsoft Office PowerPoint</Application>
  <PresentationFormat>On-screen Show (16:9)</PresentationFormat>
  <Paragraphs>141</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White</vt:lpstr>
      <vt:lpstr>Integrating organisational  thinking, strategy and reporting </vt:lpstr>
      <vt:lpstr>Disclaimer </vt:lpstr>
      <vt:lpstr>&lt;Integrated Reporting&gt; a natural fit for Cbus</vt:lpstr>
      <vt:lpstr>Integration takes collaboration </vt:lpstr>
      <vt:lpstr>Material matters matter – stakeholders and purpose </vt:lpstr>
      <vt:lpstr>Strategic goals and connectedness </vt:lpstr>
      <vt:lpstr>Connecting strategies and adapting our model</vt:lpstr>
      <vt:lpstr>Cbus advocates &lt;IR&gt; for the companies we invest in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presentation General</dc:title>
  <dc:creator>Razia Dzananovic</dc:creator>
  <cp:lastModifiedBy>Adilia Da Silva</cp:lastModifiedBy>
  <cp:revision>99</cp:revision>
  <cp:lastPrinted>2021-06-21T04:48:29Z</cp:lastPrinted>
  <dcterms:modified xsi:type="dcterms:W3CDTF">2021-07-29T18:33:22Z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8704">
    <vt:lpwstr>164</vt:lpwstr>
  </property>
  <property fmtid="{D5CDD505-2E9C-101B-9397-08002B2CF9AE}" pid="3" name="Business Unit">
    <vt:lpwstr>14;#Member Experience|d6a0034d-f0d7-4815-bb4f-4804ce539264</vt:lpwstr>
  </property>
  <property fmtid="{D5CDD505-2E9C-101B-9397-08002B2CF9AE}" pid="4" name="_dlc_policyId">
    <vt:lpwstr>0x010100AE9A05FDFC069E4E956959C6C39B9689|159642821</vt:lpwstr>
  </property>
  <property fmtid="{D5CDD505-2E9C-101B-9397-08002B2CF9AE}" pid="5" name="xd_ProgID">
    <vt:lpwstr/>
  </property>
  <property fmtid="{D5CDD505-2E9C-101B-9397-08002B2CF9AE}" pid="6" name="ContentTypeId">
    <vt:lpwstr>0x010100BB98D6D755720546BA4033D9CDF5DDE8</vt:lpwstr>
  </property>
  <property fmtid="{D5CDD505-2E9C-101B-9397-08002B2CF9AE}" pid="7" name="TemplateUrl">
    <vt:lpwstr/>
  </property>
  <property fmtid="{D5CDD505-2E9C-101B-9397-08002B2CF9AE}" pid="8" name="ComplianceAssetId">
    <vt:lpwstr/>
  </property>
  <property fmtid="{D5CDD505-2E9C-101B-9397-08002B2CF9AE}" pid="9" name="_dlc_LastRun">
    <vt:lpwstr>05/08/2019 06:08:38</vt:lpwstr>
  </property>
  <property fmtid="{D5CDD505-2E9C-101B-9397-08002B2CF9AE}" pid="10" name="AuthorIds_UIVersion_10240">
    <vt:lpwstr>164</vt:lpwstr>
  </property>
  <property fmtid="{D5CDD505-2E9C-101B-9397-08002B2CF9AE}" pid="11" name="AuthorIds_UIVersion_10752">
    <vt:lpwstr>164</vt:lpwstr>
  </property>
  <property fmtid="{D5CDD505-2E9C-101B-9397-08002B2CF9AE}" pid="12" name="_dlc_ItemStageId">
    <vt:lpwstr>1</vt:lpwstr>
  </property>
  <property fmtid="{D5CDD505-2E9C-101B-9397-08002B2CF9AE}" pid="13" name="AuthorIds_UIVersion_11776">
    <vt:lpwstr>164</vt:lpwstr>
  </property>
  <property fmtid="{D5CDD505-2E9C-101B-9397-08002B2CF9AE}" pid="14" name="Document Type">
    <vt:lpwstr>20;#Templates and logos|71a16187-ee39-4b4b-ba2b-b04862548948</vt:lpwstr>
  </property>
  <property fmtid="{D5CDD505-2E9C-101B-9397-08002B2CF9AE}" pid="15" name="AuthorIds_UIVersion_12288">
    <vt:lpwstr>164</vt:lpwstr>
  </property>
  <property fmtid="{D5CDD505-2E9C-101B-9397-08002B2CF9AE}" pid="16" name="display_urn">
    <vt:lpwstr>Jodie Naisbitt</vt:lpwstr>
  </property>
  <property fmtid="{D5CDD505-2E9C-101B-9397-08002B2CF9AE}" pid="17" name="AuthorIds_UIVersion_9216">
    <vt:lpwstr>164</vt:lpwstr>
  </property>
  <property fmtid="{D5CDD505-2E9C-101B-9397-08002B2CF9AE}" pid="18" name="AuthorIds_UIVersion_9728">
    <vt:lpwstr>164</vt:lpwstr>
  </property>
  <property fmtid="{D5CDD505-2E9C-101B-9397-08002B2CF9AE}" pid="19" name="xd_Signature">
    <vt:bool>false</vt:bool>
  </property>
  <property fmtid="{D5CDD505-2E9C-101B-9397-08002B2CF9AE}" pid="20" name="AuthorIds_UIVersion_3584">
    <vt:lpwstr>259</vt:lpwstr>
  </property>
  <property fmtid="{D5CDD505-2E9C-101B-9397-08002B2CF9AE}" pid="21" name="Customer Service">
    <vt:lpwstr/>
  </property>
  <property fmtid="{D5CDD505-2E9C-101B-9397-08002B2CF9AE}" pid="22" name="SharedWithUsers">
    <vt:lpwstr/>
  </property>
  <property fmtid="{D5CDD505-2E9C-101B-9397-08002B2CF9AE}" pid="23" name="Information Classification">
    <vt:lpwstr>13;#Internal Only|99ff2e2c-fa50-4eff-b875-0fbc40b66d12</vt:lpwstr>
  </property>
  <property fmtid="{D5CDD505-2E9C-101B-9397-08002B2CF9AE}" pid="24" name="AuthorIds_UIVersion_12800">
    <vt:lpwstr>164</vt:lpwstr>
  </property>
  <property fmtid="{D5CDD505-2E9C-101B-9397-08002B2CF9AE}" pid="25" name="ItemRetentionFormula">
    <vt:lpwstr>&lt;formula id="Microsoft.Office.RecordsManagement.PolicyFeatures.Expiration.Formula.BuiltIn"&gt;&lt;number&gt;6&lt;/number&gt;&lt;property&gt;Modified&lt;/property&gt;&lt;propertyId&gt;28cf69c5-fa48-462a-b5cd-27b6f9d2bd5f&lt;/propertyId&gt;&lt;period&gt;months&lt;/period&gt;&lt;/formula&gt;</vt:lpwstr>
  </property>
  <property fmtid="{D5CDD505-2E9C-101B-9397-08002B2CF9AE}" pid="26" name="_dlc_DocIdItemGuid">
    <vt:lpwstr>e8553b53-44df-4c01-8bc6-e770af378736</vt:lpwstr>
  </property>
  <property fmtid="{D5CDD505-2E9C-101B-9397-08002B2CF9AE}" pid="27" name="CBus Category">
    <vt:lpwstr>17;#Marketing and communication|dd0c5393-2d84-4b47-a0c3-2443552729e7</vt:lpwstr>
  </property>
  <property fmtid="{D5CDD505-2E9C-101B-9397-08002B2CF9AE}" pid="28" name="AuthorIds_UIVersion_11264">
    <vt:lpwstr>164</vt:lpwstr>
  </property>
  <property fmtid="{D5CDD505-2E9C-101B-9397-08002B2CF9AE}" pid="29" name="AuthorIds_UIVersion_7680">
    <vt:lpwstr>1475</vt:lpwstr>
  </property>
  <property fmtid="{D5CDD505-2E9C-101B-9397-08002B2CF9AE}" pid="30" name="g08fdd4579c34eeda9b7bedb829ef3a7">
    <vt:lpwstr>Member Experience|d6a0034d-f0d7-4815-bb4f-4804ce539264</vt:lpwstr>
  </property>
  <property fmtid="{D5CDD505-2E9C-101B-9397-08002B2CF9AE}" pid="31" name="_dlc_Exempt">
    <vt:bool>false</vt:bool>
  </property>
  <property fmtid="{D5CDD505-2E9C-101B-9397-08002B2CF9AE}" pid="32" name="_dlc_DocId">
    <vt:lpwstr>2WTKC6XVTR52-53113769-178</vt:lpwstr>
  </property>
  <property fmtid="{D5CDD505-2E9C-101B-9397-08002B2CF9AE}" pid="33" name="m1ce898565e246ab9f6e30be402459bc">
    <vt:lpwstr>Templates and logos|71a16187-ee39-4b4b-ba2b-b04862548948</vt:lpwstr>
  </property>
  <property fmtid="{D5CDD505-2E9C-101B-9397-08002B2CF9AE}" pid="34" name="e08aac5e760e49869f2333cc9f09a2c9">
    <vt:lpwstr>Internal Only|99ff2e2c-fa50-4eff-b875-0fbc40b66d12</vt:lpwstr>
  </property>
  <property fmtid="{D5CDD505-2E9C-101B-9397-08002B2CF9AE}" pid="35" name="AuthorIds_UIVersion_13312">
    <vt:lpwstr>23</vt:lpwstr>
  </property>
  <property fmtid="{D5CDD505-2E9C-101B-9397-08002B2CF9AE}" pid="36" name="Intramate">
    <vt:lpwstr>578;#Razia Dzananovic</vt:lpwstr>
  </property>
  <property fmtid="{D5CDD505-2E9C-101B-9397-08002B2CF9AE}" pid="37" name="_dlc_DocIdUrl">
    <vt:lpwstr>https://cbussuper.sharepoint.com/sites/Intranet/OurTeams/bamp/_layouts/15/DocIdRedir.aspx?ID=2WTKC6XVTR52-53113769-178, 2WTKC6XVTR52-53113769-178</vt:lpwstr>
  </property>
  <property fmtid="{D5CDD505-2E9C-101B-9397-08002B2CF9AE}" pid="38" name="AuthorIds_UIVersion_6656">
    <vt:lpwstr>1475</vt:lpwstr>
  </property>
  <property fmtid="{D5CDD505-2E9C-101B-9397-08002B2CF9AE}" pid="39" name="ecac24e72d3441d2bfd3c1e926c739b5">
    <vt:lpwstr>Marketing and communication|dd0c5393-2d84-4b47-a0c3-2443552729e7</vt:lpwstr>
  </property>
  <property fmtid="{D5CDD505-2E9C-101B-9397-08002B2CF9AE}" pid="40" name="Content Owner">
    <vt:lpwstr>55;#Peter Little</vt:lpwstr>
  </property>
  <property fmtid="{D5CDD505-2E9C-101B-9397-08002B2CF9AE}" pid="41" name="Review Cycle">
    <vt:r8>365</vt:r8>
  </property>
  <property fmtid="{D5CDD505-2E9C-101B-9397-08002B2CF9AE}" pid="42" name="_dlc_DocIdPersistId">
    <vt:bool>false</vt:bool>
  </property>
</Properties>
</file>